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95" r:id="rId4"/>
    <p:sldId id="261" r:id="rId5"/>
    <p:sldId id="313" r:id="rId6"/>
    <p:sldId id="302" r:id="rId7"/>
    <p:sldId id="303" r:id="rId8"/>
    <p:sldId id="304" r:id="rId9"/>
    <p:sldId id="321" r:id="rId10"/>
    <p:sldId id="290" r:id="rId11"/>
    <p:sldId id="301" r:id="rId12"/>
    <p:sldId id="294" r:id="rId13"/>
    <p:sldId id="317" r:id="rId14"/>
    <p:sldId id="309" r:id="rId15"/>
    <p:sldId id="318" r:id="rId16"/>
    <p:sldId id="306" r:id="rId17"/>
    <p:sldId id="319" r:id="rId18"/>
    <p:sldId id="277" r:id="rId19"/>
    <p:sldId id="308" r:id="rId20"/>
    <p:sldId id="322" r:id="rId21"/>
    <p:sldId id="288" r:id="rId22"/>
    <p:sldId id="305" r:id="rId23"/>
    <p:sldId id="298" r:id="rId24"/>
    <p:sldId id="259" r:id="rId25"/>
    <p:sldId id="260" r:id="rId26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A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5204" autoAdjust="0"/>
  </p:normalViewPr>
  <p:slideViewPr>
    <p:cSldViewPr>
      <p:cViewPr>
        <p:scale>
          <a:sx n="60" d="100"/>
          <a:sy n="60" d="100"/>
        </p:scale>
        <p:origin x="-738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C0A53-86D7-4B41-BFE8-3C937795633E}" type="datetimeFigureOut">
              <a:rPr lang="nl-BE" smtClean="0"/>
              <a:t>24/06/2013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D745E-8C9F-4F1D-8FDF-3C89A3C9B8C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7880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99EB7-9E91-4436-8CF4-71D7AFADD453}" type="datetimeFigureOut">
              <a:rPr lang="nl-BE" smtClean="0"/>
              <a:t>24/06/2013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9B254-7C75-4E11-BD1A-8CD7F334E71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3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0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918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2743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1542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1146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C1732-7614-41B7-B250-93850A341F6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362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7574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923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6018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4620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094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8190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32613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628D9-FC83-4EBB-8B73-5CED400F4EE7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3D26E0-63EA-4692-A9F2-A915DC38AE93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5346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8919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767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296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1E56D-8B6A-4F04-8910-70FFC7474496}" type="slidenum">
              <a:rPr lang="nl-BE"/>
              <a:pPr>
                <a:defRPr/>
              </a:pPr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2186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109FEC-B3CB-4777-A38F-055C82E29458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766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627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9B254-7C75-4E11-BD1A-8CD7F334E71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9714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3568" y="1988838"/>
            <a:ext cx="7772400" cy="147002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403649" y="3717035"/>
            <a:ext cx="6400800" cy="1752603"/>
          </a:xfrm>
        </p:spPr>
        <p:txBody>
          <a:bodyPr anchorCtr="1">
            <a:normAutofit/>
          </a:bodyPr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AFCB4C-E2A5-4F6A-99D1-E8967B5F41BB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70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DEF530-770B-4E21-8D1D-1A629BA39062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133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47058" cy="603468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395532" y="274640"/>
            <a:ext cx="6120682" cy="603468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FD875-5025-4D0E-805F-D6524B2553A7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59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400" y="295201"/>
            <a:ext cx="6429600" cy="971896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6070" y="2062556"/>
            <a:ext cx="7811226" cy="3619788"/>
          </a:xfrm>
        </p:spPr>
        <p:txBody>
          <a:bodyPr/>
          <a:lstStyle>
            <a:lvl2pPr>
              <a:buClr>
                <a:srgbClr val="E38700"/>
              </a:buClr>
              <a:buFont typeface="Wingdings" pitchFamily="2" charset="2"/>
              <a:buChar char="ü"/>
              <a:defRPr/>
            </a:lvl2pPr>
            <a:lvl4pPr>
              <a:buClr>
                <a:srgbClr val="E38700"/>
              </a:buClr>
              <a:buSzPct val="110000"/>
              <a:buFont typeface="Wingdings" pitchFamily="2" charset="2"/>
              <a:buChar char="ü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7975" y="1401775"/>
            <a:ext cx="3870325" cy="474663"/>
          </a:xfrm>
        </p:spPr>
        <p:txBody>
          <a:bodyPr/>
          <a:lstStyle>
            <a:lvl1pPr>
              <a:buNone/>
              <a:defRPr sz="20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7419-57CA-41BA-A1FD-1B080976A22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97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ly 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400" y="295201"/>
            <a:ext cx="6429600" cy="971896"/>
          </a:xfrm>
        </p:spPr>
        <p:txBody>
          <a:bodyPr anchor="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6B05-CC5F-478F-B5F3-C000F7DA368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18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C2CB1B-AC38-4DA7-B09A-8086FD7F0F49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40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335C6F-2BF6-4FA8-A546-B65ADA1C9C6F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143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95532" y="1196748"/>
            <a:ext cx="4104458" cy="518457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196748"/>
            <a:ext cx="4028252" cy="5184574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80B8F7-66A9-45FE-994E-1E87D44BB272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52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95532" y="1196748"/>
            <a:ext cx="4032449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395532" y="1844820"/>
            <a:ext cx="4032449" cy="446449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4009" y="1196748"/>
            <a:ext cx="4032449" cy="648071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1844820"/>
            <a:ext cx="4031434" cy="4464493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A5850D-4AE9-46D2-B673-DBDDF1D6181F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485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F1ADF8-C517-4095-891B-6F1088277EA0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388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BA41D6-0F83-4E9D-906F-4EEA3360FC7C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945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95532" y="908721"/>
            <a:ext cx="3096341" cy="864098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116631"/>
            <a:ext cx="5173410" cy="62646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spcBef>
                <a:spcPts val="500"/>
              </a:spcBef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395532" y="1772820"/>
            <a:ext cx="3096341" cy="460851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112B83-E11A-4A4E-933F-4128720366B5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28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nl-BE"/>
            </a:lvl1pPr>
          </a:lstStyle>
          <a:p>
            <a:pPr lvl="0"/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B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923BB5-21C1-4992-96C9-8FA343EE83AA}" type="slidenum"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899595" y="0"/>
            <a:ext cx="7776862" cy="9807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95532" y="1196748"/>
            <a:ext cx="8280916" cy="52565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95532" y="6492870"/>
            <a:ext cx="194421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339748" y="6492870"/>
            <a:ext cx="439248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nl-B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596332" y="6492870"/>
            <a:ext cx="153686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BE" sz="1200" b="1" i="0" u="none" strike="noStrike" kern="1200" cap="none" spc="0" baseline="0">
                <a:solidFill>
                  <a:srgbClr val="004D9A"/>
                </a:solidFill>
                <a:uFillTx/>
                <a:latin typeface="Calibri"/>
              </a:defRPr>
            </a:lvl1pPr>
          </a:lstStyle>
          <a:p>
            <a:pPr lvl="0"/>
            <a:fld id="{96ADD876-057B-48A8-A7FA-9D5847382E81}" type="slidenum"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800" b="1" i="0" u="none" strike="noStrike" kern="1200" cap="none" spc="0" baseline="0">
          <a:solidFill>
            <a:srgbClr val="004D9A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Clr>
          <a:srgbClr val="92D050"/>
        </a:buClr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4D9A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Clr>
          <a:srgbClr val="92D050"/>
        </a:buClr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4D9A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92D050"/>
        </a:buClr>
        <a:buSzPct val="100000"/>
        <a:buFont typeface="Wingdings" pitchFamily="2"/>
        <a:buChar char="Ø"/>
        <a:tabLst/>
        <a:defRPr lang="en-US" sz="2400" b="0" i="0" u="none" strike="noStrike" kern="1200" cap="none" spc="0" baseline="0">
          <a:solidFill>
            <a:srgbClr val="004D9A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92D050"/>
        </a:buClr>
        <a:buSzPct val="100000"/>
        <a:buFont typeface="Wingdings" pitchFamily="2"/>
        <a:buChar char="§"/>
        <a:tabLst/>
        <a:defRPr lang="en-US" sz="2000" b="0" i="0" u="none" strike="noStrike" kern="1200" cap="none" spc="0" baseline="0">
          <a:solidFill>
            <a:srgbClr val="004D9A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92D050"/>
        </a:buClr>
        <a:buSzPct val="100000"/>
        <a:buFont typeface="Arial" pitchFamily="34"/>
        <a:buChar char="»"/>
        <a:tabLst/>
        <a:defRPr lang="en-US" sz="1600" b="0" i="0" u="none" strike="noStrike" kern="1200" cap="none" spc="0" baseline="0">
          <a:solidFill>
            <a:srgbClr val="004D9A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Beleidsplatform slimme netten</a:t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Standpunt ‘Flexibiliteit</a:t>
            </a:r>
            <a:r>
              <a:rPr lang="nl-BE" dirty="0" smtClean="0"/>
              <a:t>’</a:t>
            </a:r>
          </a:p>
          <a:p>
            <a:endParaRPr lang="nl-BE" dirty="0"/>
          </a:p>
          <a:p>
            <a:r>
              <a:rPr lang="nl-BE" dirty="0" smtClean="0"/>
              <a:t>24.6.2013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" y="27285"/>
            <a:ext cx="2774623" cy="10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D2AFCB4C-E2A5-4F6A-99D1-E8967B5F41BB}" type="slidenum">
              <a:rPr lang="nl-BE" smtClean="0"/>
              <a:t>1</a:t>
            </a:fld>
            <a:endParaRPr lang="nl-B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Centrale</a:t>
            </a:r>
            <a:r>
              <a:rPr lang="en-GB" dirty="0" smtClean="0"/>
              <a:t> </a:t>
            </a:r>
            <a:r>
              <a:rPr lang="en-GB" dirty="0" err="1" smtClean="0"/>
              <a:t>rol</a:t>
            </a:r>
            <a:r>
              <a:rPr lang="en-GB" dirty="0" smtClean="0"/>
              <a:t> BRP….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40447F-2D25-419B-AD4C-AECD7D4E3E4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400208" y="985755"/>
            <a:ext cx="8407870" cy="7921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 err="1" smtClean="0">
                <a:solidFill>
                  <a:schemeClr val="accent2"/>
                </a:solidFill>
              </a:rPr>
              <a:t>Elia</a:t>
            </a:r>
            <a:r>
              <a:rPr lang="en-GB" sz="2800" b="1" dirty="0" smtClean="0">
                <a:solidFill>
                  <a:schemeClr val="accent2"/>
                </a:solidFill>
              </a:rPr>
              <a:t>: </a:t>
            </a:r>
            <a:r>
              <a:rPr lang="en-GB" sz="2800" b="1" dirty="0" err="1" smtClean="0">
                <a:solidFill>
                  <a:schemeClr val="accent2"/>
                </a:solidFill>
              </a:rPr>
              <a:t>Evenwicht</a:t>
            </a:r>
            <a:r>
              <a:rPr lang="en-GB" sz="2800" b="1" dirty="0" smtClean="0">
                <a:solidFill>
                  <a:schemeClr val="accent2"/>
                </a:solidFill>
              </a:rPr>
              <a:t> </a:t>
            </a:r>
            <a:r>
              <a:rPr lang="en-GB" sz="2800" b="1" dirty="0" err="1" smtClean="0">
                <a:solidFill>
                  <a:schemeClr val="accent2"/>
                </a:solidFill>
              </a:rPr>
              <a:t>Elia</a:t>
            </a:r>
            <a:r>
              <a:rPr lang="en-GB" sz="2800" b="1" dirty="0" smtClean="0">
                <a:solidFill>
                  <a:schemeClr val="accent2"/>
                </a:solidFill>
              </a:rPr>
              <a:t> </a:t>
            </a:r>
            <a:r>
              <a:rPr lang="en-GB" sz="2800" b="1" dirty="0" err="1" smtClean="0">
                <a:solidFill>
                  <a:schemeClr val="accent2"/>
                </a:solidFill>
              </a:rPr>
              <a:t>Regelzone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3618043" y="1766751"/>
            <a:ext cx="647700" cy="50323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200" name="TextBox 16"/>
          <p:cNvSpPr txBox="1">
            <a:spLocks noChangeArrowheads="1"/>
          </p:cNvSpPr>
          <p:nvPr/>
        </p:nvSpPr>
        <p:spPr bwMode="auto">
          <a:xfrm>
            <a:off x="5174204" y="1854527"/>
            <a:ext cx="1642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chemeClr val="accent2"/>
                </a:solidFill>
              </a:rPr>
              <a:t>B</a:t>
            </a:r>
            <a:r>
              <a:rPr lang="en-GB" b="1" dirty="0" smtClean="0">
                <a:solidFill>
                  <a:schemeClr val="accent2"/>
                </a:solidFill>
              </a:rPr>
              <a:t>RP </a:t>
            </a:r>
            <a:r>
              <a:rPr lang="en-GB" b="1" dirty="0">
                <a:solidFill>
                  <a:schemeClr val="accent2"/>
                </a:solidFill>
              </a:rPr>
              <a:t>contract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57838"/>
            <a:ext cx="5171681" cy="3187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15290" y="2492896"/>
            <a:ext cx="1512168" cy="2476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tangle 7"/>
          <p:cNvSpPr/>
          <p:nvPr/>
        </p:nvSpPr>
        <p:spPr>
          <a:xfrm>
            <a:off x="6215290" y="2347500"/>
            <a:ext cx="15121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b="1" dirty="0" err="1" smtClean="0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rPr>
              <a:t>Condition</a:t>
            </a:r>
            <a:endParaRPr lang="nl-BE" sz="2000" b="1" dirty="0" smtClean="0">
              <a:solidFill>
                <a:schemeClr val="tx1"/>
              </a:solidFill>
              <a:latin typeface="Arial Narrow" pitchFamily="34" charset="0"/>
              <a:cs typeface="Angsana New" pitchFamily="18" charset="-34"/>
            </a:endParaRPr>
          </a:p>
          <a:p>
            <a:pPr algn="ctr"/>
            <a:r>
              <a:rPr lang="nl-BE" sz="2000" b="1" dirty="0" smtClean="0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nl-BE" sz="2000" b="1" dirty="0" err="1" smtClean="0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rPr>
              <a:t>for</a:t>
            </a:r>
            <a:r>
              <a:rPr lang="nl-BE" sz="2000" b="1" dirty="0" smtClean="0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rPr>
              <a:t> ARP</a:t>
            </a:r>
            <a:r>
              <a:rPr lang="nl-BE" sz="2000" b="1" baseline="-25000" dirty="0" smtClean="0">
                <a:solidFill>
                  <a:schemeClr val="tx1"/>
                </a:solidFill>
                <a:latin typeface="Arial Narrow" pitchFamily="34" charset="0"/>
                <a:cs typeface="Angsana New" pitchFamily="18" charset="-34"/>
              </a:rPr>
              <a:t>1 </a:t>
            </a:r>
            <a:r>
              <a:rPr lang="nl-BE" baseline="-25000" dirty="0" smtClean="0"/>
              <a:t>1</a:t>
            </a:r>
            <a:endParaRPr lang="nl-BE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6372789" y="3455246"/>
            <a:ext cx="1136117" cy="3301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>
                <a:solidFill>
                  <a:schemeClr val="tx1"/>
                </a:solidFill>
                <a:latin typeface="Arial Narrow" pitchFamily="34" charset="0"/>
              </a:rPr>
              <a:t>Injection</a:t>
            </a:r>
            <a:endParaRPr lang="nl-BE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9374" y="4365104"/>
            <a:ext cx="1079531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err="1" smtClean="0">
                <a:solidFill>
                  <a:schemeClr val="tx1"/>
                </a:solidFill>
                <a:latin typeface="Arial Narrow" pitchFamily="34" charset="0"/>
              </a:rPr>
              <a:t>Offtake</a:t>
            </a:r>
            <a:endParaRPr lang="nl-BE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9878" y="3921634"/>
            <a:ext cx="722122" cy="325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=</a:t>
            </a:r>
            <a:endParaRPr lang="nl-BE" sz="28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3862" y="5589240"/>
            <a:ext cx="8403232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olidFill>
                  <a:srgbClr val="FF0000"/>
                </a:solidFill>
              </a:rPr>
              <a:t>Absolute voorwaarde om de rol als BRP te kunnen vervullen is het voorspellen van  productie en afname 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40847" y="5084929"/>
            <a:ext cx="1397708" cy="258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Source Elia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00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…. in alle timeframes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178" y="1196749"/>
            <a:ext cx="8183270" cy="4392491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11</a:t>
            </a:fld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78" y="924032"/>
            <a:ext cx="80962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178" y="5269177"/>
            <a:ext cx="2422637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dirty="0" smtClean="0">
                <a:solidFill>
                  <a:schemeClr val="tx1"/>
                </a:solidFill>
              </a:rPr>
              <a:t>Source: Elia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5526042"/>
            <a:ext cx="8193891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b="1" dirty="0" smtClean="0">
                <a:solidFill>
                  <a:srgbClr val="FF0000"/>
                </a:solidFill>
              </a:rPr>
              <a:t>BRP kan FLEX aanwenden/valoriseren in zijn </a:t>
            </a:r>
            <a:r>
              <a:rPr lang="nl-BE" sz="2800" b="1" dirty="0" err="1" smtClean="0">
                <a:solidFill>
                  <a:srgbClr val="FF0000"/>
                </a:solidFill>
              </a:rPr>
              <a:t>sourcing</a:t>
            </a:r>
            <a:endParaRPr lang="nl-B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5201"/>
            <a:ext cx="7992888" cy="971896"/>
          </a:xfrm>
        </p:spPr>
        <p:txBody>
          <a:bodyPr/>
          <a:lstStyle/>
          <a:p>
            <a:r>
              <a:rPr lang="nl-BE" dirty="0" smtClean="0"/>
              <a:t>Respect rol BRP/leverancier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8440" y="1340768"/>
            <a:ext cx="8816048" cy="43415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BE" dirty="0" smtClean="0"/>
              <a:t>De rol van de BRP is  meer en meer belangrijk</a:t>
            </a:r>
          </a:p>
          <a:p>
            <a:pPr lvl="1">
              <a:defRPr/>
            </a:pPr>
            <a:r>
              <a:rPr lang="nl-BE" dirty="0" smtClean="0"/>
              <a:t>security </a:t>
            </a:r>
            <a:r>
              <a:rPr lang="nl-BE" dirty="0"/>
              <a:t>of </a:t>
            </a:r>
            <a:r>
              <a:rPr lang="nl-BE" dirty="0" err="1" smtClean="0"/>
              <a:t>supply</a:t>
            </a:r>
            <a:r>
              <a:rPr lang="nl-BE" dirty="0" smtClean="0"/>
              <a:t>, </a:t>
            </a:r>
          </a:p>
          <a:p>
            <a:pPr lvl="1">
              <a:defRPr/>
            </a:pPr>
            <a:r>
              <a:rPr lang="nl-BE" dirty="0" err="1" smtClean="0"/>
              <a:t>intermittentie</a:t>
            </a:r>
            <a:r>
              <a:rPr lang="nl-BE" dirty="0" smtClean="0"/>
              <a:t>, …</a:t>
            </a:r>
          </a:p>
          <a:p>
            <a:pPr>
              <a:defRPr/>
            </a:pPr>
            <a:r>
              <a:rPr lang="nl-BE" dirty="0" smtClean="0"/>
              <a:t>Vaststelling FEBEG : </a:t>
            </a:r>
          </a:p>
          <a:p>
            <a:pPr lvl="1">
              <a:defRPr/>
            </a:pPr>
            <a:r>
              <a:rPr lang="nl-BE" dirty="0" smtClean="0"/>
              <a:t>Recente voorbeelden tonen aan dat deze rol mogelijks wordt ondermijnd</a:t>
            </a:r>
            <a:endParaRPr lang="nl-BE" dirty="0"/>
          </a:p>
          <a:p>
            <a:pPr lvl="1"/>
            <a:r>
              <a:rPr lang="nl-BE" dirty="0" err="1" smtClean="0"/>
              <a:t>Vb</a:t>
            </a:r>
            <a:r>
              <a:rPr lang="nl-BE" dirty="0" smtClean="0"/>
              <a:t> R3 </a:t>
            </a:r>
            <a:r>
              <a:rPr lang="nl-BE" dirty="0" err="1" smtClean="0"/>
              <a:t>Dynamic</a:t>
            </a:r>
            <a:r>
              <a:rPr lang="nl-BE" dirty="0" smtClean="0"/>
              <a:t> Profile; FLEX toegang, …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80D7419-57CA-41BA-A1FD-1B080976A221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1475656" y="5423506"/>
            <a:ext cx="734481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smtClean="0">
                <a:solidFill>
                  <a:srgbClr val="FF0000"/>
                </a:solidFill>
              </a:rPr>
              <a:t>Respect voor rollen en verantwoordelijkheid marktpartijen</a:t>
            </a:r>
            <a:endParaRPr lang="nl-BE" sz="28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8440" y="5650152"/>
            <a:ext cx="978408" cy="4846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17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5201"/>
            <a:ext cx="8388424" cy="971896"/>
          </a:xfrm>
        </p:spPr>
        <p:txBody>
          <a:bodyPr/>
          <a:lstStyle/>
          <a:p>
            <a:r>
              <a:rPr lang="nl-BE" dirty="0"/>
              <a:t>Respect </a:t>
            </a:r>
            <a:r>
              <a:rPr lang="nl-BE" dirty="0" smtClean="0"/>
              <a:t>rol </a:t>
            </a:r>
            <a:r>
              <a:rPr lang="nl-BE" dirty="0"/>
              <a:t>BRP/leverancier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1520" y="1484784"/>
            <a:ext cx="8568952" cy="4608512"/>
          </a:xfrm>
        </p:spPr>
        <p:txBody>
          <a:bodyPr>
            <a:normAutofit fontScale="92500"/>
          </a:bodyPr>
          <a:lstStyle/>
          <a:p>
            <a:r>
              <a:rPr lang="nl-BE" b="1" dirty="0"/>
              <a:t>Geen financiële negatieve impact </a:t>
            </a:r>
            <a:r>
              <a:rPr lang="nl-BE" dirty="0"/>
              <a:t>voor de </a:t>
            </a:r>
            <a:r>
              <a:rPr lang="nl-BE" dirty="0" smtClean="0"/>
              <a:t>BRP/LEV</a:t>
            </a:r>
            <a:endParaRPr lang="nl-BE" dirty="0"/>
          </a:p>
          <a:p>
            <a:r>
              <a:rPr lang="nl-BE" dirty="0"/>
              <a:t>BRP kan </a:t>
            </a:r>
            <a:r>
              <a:rPr lang="nl-BE" b="1" dirty="0"/>
              <a:t>niet verantwoordelijk zijn voor schade </a:t>
            </a:r>
            <a:r>
              <a:rPr lang="nl-BE" dirty="0" err="1"/>
              <a:t>agv</a:t>
            </a:r>
            <a:r>
              <a:rPr lang="nl-BE" dirty="0"/>
              <a:t> een ingreep in zijn perimeter door een </a:t>
            </a:r>
            <a:r>
              <a:rPr lang="nl-BE" b="1" dirty="0"/>
              <a:t>derde partij</a:t>
            </a:r>
          </a:p>
          <a:p>
            <a:r>
              <a:rPr lang="nl-BE" dirty="0" smtClean="0"/>
              <a:t>BRP/LEV </a:t>
            </a:r>
            <a:r>
              <a:rPr lang="nl-BE" dirty="0"/>
              <a:t>moet </a:t>
            </a:r>
            <a:r>
              <a:rPr lang="nl-BE" b="1" dirty="0"/>
              <a:t>voldoende worden geïnformeerd</a:t>
            </a:r>
            <a:r>
              <a:rPr lang="nl-BE" dirty="0"/>
              <a:t> om zijn rol te kunnen vervullen  </a:t>
            </a:r>
          </a:p>
          <a:p>
            <a:pPr lvl="1"/>
            <a:r>
              <a:rPr lang="nl-BE" b="1" dirty="0" err="1" smtClean="0"/>
              <a:t>forecasting</a:t>
            </a:r>
            <a:r>
              <a:rPr lang="nl-BE" dirty="0" smtClean="0"/>
              <a:t> </a:t>
            </a:r>
            <a:r>
              <a:rPr lang="nl-BE" dirty="0"/>
              <a:t>: </a:t>
            </a:r>
            <a:r>
              <a:rPr lang="nl-BE" dirty="0" err="1"/>
              <a:t>obv</a:t>
            </a:r>
            <a:r>
              <a:rPr lang="nl-BE" dirty="0"/>
              <a:t> historische </a:t>
            </a:r>
            <a:r>
              <a:rPr lang="nl-BE" dirty="0" err="1"/>
              <a:t>meetdata</a:t>
            </a:r>
            <a:r>
              <a:rPr lang="nl-BE" dirty="0"/>
              <a:t>; rekening houdend met profielwijzigingen</a:t>
            </a:r>
          </a:p>
          <a:p>
            <a:pPr lvl="1"/>
            <a:r>
              <a:rPr lang="nl-BE" b="1" dirty="0" err="1" smtClean="0"/>
              <a:t>sourcing</a:t>
            </a:r>
            <a:r>
              <a:rPr lang="nl-BE" dirty="0" smtClean="0"/>
              <a:t> </a:t>
            </a:r>
            <a:r>
              <a:rPr lang="nl-BE" dirty="0"/>
              <a:t>: aankoop/bijregelen centrale/ …</a:t>
            </a:r>
          </a:p>
          <a:p>
            <a:pPr lvl="1"/>
            <a:r>
              <a:rPr lang="nl-BE" b="1" dirty="0" smtClean="0"/>
              <a:t>pricing</a:t>
            </a:r>
            <a:r>
              <a:rPr lang="nl-BE" dirty="0" smtClean="0"/>
              <a:t> : </a:t>
            </a:r>
            <a:r>
              <a:rPr lang="nl-BE" dirty="0" err="1"/>
              <a:t>obv</a:t>
            </a:r>
            <a:r>
              <a:rPr lang="nl-BE" dirty="0"/>
              <a:t>  historische </a:t>
            </a:r>
            <a:r>
              <a:rPr lang="nl-BE" dirty="0" err="1"/>
              <a:t>meetdata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80D7419-57CA-41BA-A1FD-1B080976A221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69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Vb</a:t>
            </a:r>
            <a:r>
              <a:rPr lang="nl-BE" dirty="0" smtClean="0"/>
              <a:t> Flexibele toegang 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457200"/>
            <a:r>
              <a:rPr lang="nl-BE" dirty="0" smtClean="0"/>
              <a:t>Toegangsbeperking </a:t>
            </a:r>
            <a:r>
              <a:rPr lang="nl-BE" dirty="0"/>
              <a:t>via flexibele toegang </a:t>
            </a:r>
            <a:endParaRPr lang="nl-BE" sz="3000" dirty="0"/>
          </a:p>
          <a:p>
            <a:pPr marL="914400" lvl="1" indent="-457200"/>
            <a:r>
              <a:rPr lang="nl-BE" dirty="0" smtClean="0"/>
              <a:t>= </a:t>
            </a:r>
            <a:r>
              <a:rPr lang="nl-BE" b="1" dirty="0"/>
              <a:t>verplichte</a:t>
            </a:r>
            <a:r>
              <a:rPr lang="nl-BE" dirty="0"/>
              <a:t> vorm van flexibiliteit bij de producent bij </a:t>
            </a:r>
            <a:r>
              <a:rPr lang="nl-BE" b="1" dirty="0" smtClean="0"/>
              <a:t>congestie</a:t>
            </a:r>
          </a:p>
          <a:p>
            <a:pPr marL="514350" indent="-457200"/>
            <a:r>
              <a:rPr lang="nl-BE" sz="3000" dirty="0" smtClean="0"/>
              <a:t>Flexibele toegang is principieel onaanvaardbaar:</a:t>
            </a:r>
          </a:p>
          <a:p>
            <a:pPr marL="914400" lvl="1" indent="-457200"/>
            <a:r>
              <a:rPr lang="nl-BE" dirty="0" smtClean="0"/>
              <a:t>Impact op BRP (onbalans) moet geneutraliseerd worden (</a:t>
            </a:r>
            <a:r>
              <a:rPr lang="nl-BE" dirty="0" err="1" smtClean="0"/>
              <a:t>redispatch</a:t>
            </a:r>
            <a:r>
              <a:rPr lang="nl-BE" dirty="0" smtClean="0"/>
              <a:t>)</a:t>
            </a:r>
          </a:p>
          <a:p>
            <a:pPr marL="914400" lvl="1" indent="-457200"/>
            <a:r>
              <a:rPr lang="nl-BE" dirty="0" smtClean="0"/>
              <a:t>Compensatie nodig voor het inkomstenverlies voor de producent</a:t>
            </a:r>
          </a:p>
          <a:p>
            <a:pPr marL="914400" lvl="1" indent="-457200"/>
            <a:r>
              <a:rPr lang="nl-BE" dirty="0" smtClean="0"/>
              <a:t>Leidt tot verhoogde onzekerheid voor de producent</a:t>
            </a:r>
          </a:p>
          <a:p>
            <a:pPr marL="914400" lvl="1" indent="-457200"/>
            <a:r>
              <a:rPr lang="nl-BE" dirty="0" smtClean="0"/>
              <a:t>Verlies van incentive voor netinvesteringen indien geen compensatie is voorzien</a:t>
            </a:r>
          </a:p>
          <a:p>
            <a:pPr marL="914400" lvl="1" indent="-457200"/>
            <a:endParaRPr lang="nl-BE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585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Vb</a:t>
            </a:r>
            <a:r>
              <a:rPr lang="nl-BE" dirty="0"/>
              <a:t> Flexibele toegang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49"/>
            <a:ext cx="8208904" cy="2160244"/>
          </a:xfrm>
        </p:spPr>
        <p:txBody>
          <a:bodyPr>
            <a:normAutofit/>
          </a:bodyPr>
          <a:lstStyle/>
          <a:p>
            <a:pPr marL="514350" indent="-457200"/>
            <a:r>
              <a:rPr lang="nl-BE" dirty="0" smtClean="0"/>
              <a:t>Standpunt FEBEG: om </a:t>
            </a:r>
            <a:r>
              <a:rPr lang="nl-BE" dirty="0"/>
              <a:t>de impact voor de ARP/producent te beperken: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15</a:t>
            </a:fld>
            <a:endParaRPr lang="nl-BE"/>
          </a:p>
        </p:txBody>
      </p:sp>
      <p:sp>
        <p:nvSpPr>
          <p:cNvPr id="6" name="Rounded Rectangle 5"/>
          <p:cNvSpPr/>
          <p:nvPr/>
        </p:nvSpPr>
        <p:spPr>
          <a:xfrm rot="10800000" flipH="1" flipV="1">
            <a:off x="611560" y="3645024"/>
            <a:ext cx="7488831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/>
            <a:r>
              <a:rPr lang="nl-BE" sz="2800" dirty="0" err="1" smtClean="0">
                <a:solidFill>
                  <a:srgbClr val="FF0000"/>
                </a:solidFill>
              </a:rPr>
              <a:t>Marktgebaseerde</a:t>
            </a:r>
            <a:r>
              <a:rPr lang="nl-BE" sz="2800" dirty="0" smtClean="0">
                <a:solidFill>
                  <a:srgbClr val="FF0000"/>
                </a:solidFill>
              </a:rPr>
              <a:t> compensatie is nodig: </a:t>
            </a:r>
          </a:p>
          <a:p>
            <a:pPr marL="914400" lvl="1" indent="-457200">
              <a:buFontTx/>
              <a:buChar char="-"/>
            </a:pPr>
            <a:r>
              <a:rPr lang="nl-BE" sz="2400" dirty="0" err="1" smtClean="0">
                <a:solidFill>
                  <a:srgbClr val="FF0000"/>
                </a:solidFill>
              </a:rPr>
              <a:t>redispatch</a:t>
            </a:r>
            <a:r>
              <a:rPr lang="nl-BE" sz="2400" dirty="0" smtClean="0">
                <a:solidFill>
                  <a:srgbClr val="FF0000"/>
                </a:solidFill>
              </a:rPr>
              <a:t> </a:t>
            </a:r>
            <a:r>
              <a:rPr lang="nl-BE" sz="2400" dirty="0">
                <a:solidFill>
                  <a:srgbClr val="FF0000"/>
                </a:solidFill>
              </a:rPr>
              <a:t>energetische component </a:t>
            </a:r>
            <a:r>
              <a:rPr lang="nl-BE" sz="2400" dirty="0" smtClean="0">
                <a:solidFill>
                  <a:srgbClr val="FF0000"/>
                </a:solidFill>
              </a:rPr>
              <a:t>in natura  </a:t>
            </a:r>
            <a:r>
              <a:rPr lang="nl-BE" sz="2400" b="1" dirty="0" smtClean="0">
                <a:solidFill>
                  <a:srgbClr val="FF0000"/>
                </a:solidFill>
              </a:rPr>
              <a:t>EN</a:t>
            </a:r>
          </a:p>
          <a:p>
            <a:pPr marL="914400" lvl="1" indent="-457200">
              <a:buFontTx/>
              <a:buChar char="-"/>
            </a:pPr>
            <a:r>
              <a:rPr lang="nl-BE" sz="2400" dirty="0" smtClean="0">
                <a:solidFill>
                  <a:srgbClr val="FF0000"/>
                </a:solidFill>
              </a:rPr>
              <a:t>financiële vergoeding (o.m. certificaten</a:t>
            </a:r>
            <a:r>
              <a:rPr lang="nl-BE" sz="2400" dirty="0">
                <a:solidFill>
                  <a:srgbClr val="FF0000"/>
                </a:solidFill>
              </a:rPr>
              <a:t>, brandstof,…)</a:t>
            </a:r>
          </a:p>
        </p:txBody>
      </p:sp>
      <p:sp>
        <p:nvSpPr>
          <p:cNvPr id="7" name="Right Arrow 6"/>
          <p:cNvSpPr/>
          <p:nvPr/>
        </p:nvSpPr>
        <p:spPr>
          <a:xfrm rot="5400000">
            <a:off x="3786147" y="2603553"/>
            <a:ext cx="978408" cy="484632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8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5201"/>
            <a:ext cx="8388424" cy="97189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 </a:t>
            </a:r>
            <a:r>
              <a:rPr lang="nl-BE" dirty="0" err="1" smtClean="0"/>
              <a:t>vb</a:t>
            </a:r>
            <a:r>
              <a:rPr lang="nl-BE" dirty="0" smtClean="0"/>
              <a:t> R3 </a:t>
            </a:r>
            <a:r>
              <a:rPr lang="nl-BE" dirty="0"/>
              <a:t>Dynamisch profiel</a:t>
            </a:r>
            <a:br>
              <a:rPr lang="nl-BE" dirty="0"/>
            </a:b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552" y="1412776"/>
            <a:ext cx="7987744" cy="1872208"/>
          </a:xfrm>
        </p:spPr>
        <p:txBody>
          <a:bodyPr>
            <a:normAutofit/>
          </a:bodyPr>
          <a:lstStyle/>
          <a:p>
            <a:r>
              <a:rPr lang="nl-BE" dirty="0" smtClean="0"/>
              <a:t>WAT: nieuwe ondersteunende dienst van Elia om FLEX op het DNB-net te verzamelen</a:t>
            </a:r>
          </a:p>
          <a:p>
            <a:r>
              <a:rPr lang="nl-BE" dirty="0" smtClean="0"/>
              <a:t>Standpunt FEBEG: </a:t>
            </a:r>
          </a:p>
          <a:p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80D7419-57CA-41BA-A1FD-1B080976A22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728738" y="3140968"/>
            <a:ext cx="7776864" cy="2714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itchFamily="34" charset="0"/>
              <a:buChar char="•"/>
            </a:pPr>
            <a:r>
              <a:rPr lang="nl-BE" sz="2800" dirty="0" smtClean="0">
                <a:solidFill>
                  <a:srgbClr val="FF0000"/>
                </a:solidFill>
              </a:rPr>
              <a:t>Productie </a:t>
            </a:r>
            <a:r>
              <a:rPr lang="nl-BE" sz="2800" dirty="0">
                <a:solidFill>
                  <a:srgbClr val="FF0000"/>
                </a:solidFill>
              </a:rPr>
              <a:t>mag niet worden uitgesloten (discriminatie)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BE" sz="2800" dirty="0">
                <a:solidFill>
                  <a:srgbClr val="FF0000"/>
                </a:solidFill>
              </a:rPr>
              <a:t>BRP moet </a:t>
            </a:r>
            <a:r>
              <a:rPr lang="nl-BE" sz="2800" dirty="0" smtClean="0">
                <a:solidFill>
                  <a:srgbClr val="FF0000"/>
                </a:solidFill>
              </a:rPr>
              <a:t>tijdig en voldoende </a:t>
            </a:r>
            <a:r>
              <a:rPr lang="nl-BE" sz="2800" dirty="0">
                <a:solidFill>
                  <a:srgbClr val="FF0000"/>
                </a:solidFill>
              </a:rPr>
              <a:t>worden geïnformeerd om zijn rol te kunnen vervullen  (</a:t>
            </a:r>
            <a:r>
              <a:rPr lang="nl-BE" sz="2800" dirty="0" err="1">
                <a:solidFill>
                  <a:srgbClr val="FF0000"/>
                </a:solidFill>
              </a:rPr>
              <a:t>cfr</a:t>
            </a:r>
            <a:r>
              <a:rPr lang="nl-BE" sz="2800" dirty="0">
                <a:solidFill>
                  <a:srgbClr val="FF0000"/>
                </a:solidFill>
              </a:rPr>
              <a:t> supra)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nl-BE" sz="2800" dirty="0">
                <a:solidFill>
                  <a:srgbClr val="FF0000"/>
                </a:solidFill>
              </a:rPr>
              <a:t>Vraag tot meer transparantie</a:t>
            </a:r>
          </a:p>
        </p:txBody>
      </p:sp>
    </p:spTree>
    <p:extLst>
      <p:ext uri="{BB962C8B-B14F-4D97-AF65-F5344CB8AC3E}">
        <p14:creationId xmlns:p14="http://schemas.microsoft.com/office/powerpoint/2010/main" val="120935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5201"/>
            <a:ext cx="8388424" cy="971896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 </a:t>
            </a:r>
            <a:r>
              <a:rPr lang="nl-BE" dirty="0" err="1" smtClean="0"/>
              <a:t>vb</a:t>
            </a:r>
            <a:r>
              <a:rPr lang="nl-BE" dirty="0" smtClean="0"/>
              <a:t> R3 </a:t>
            </a:r>
            <a:r>
              <a:rPr lang="nl-BE" dirty="0"/>
              <a:t>Dynamisch profiel</a:t>
            </a:r>
            <a:br>
              <a:rPr lang="nl-BE" dirty="0"/>
            </a:b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552" y="1412776"/>
            <a:ext cx="7987744" cy="4269568"/>
          </a:xfrm>
        </p:spPr>
        <p:txBody>
          <a:bodyPr>
            <a:normAutofit/>
          </a:bodyPr>
          <a:lstStyle/>
          <a:p>
            <a:r>
              <a:rPr lang="nl-BE" dirty="0" smtClean="0"/>
              <a:t>FEBEG vraagt meer transparantie</a:t>
            </a:r>
          </a:p>
          <a:p>
            <a:pPr lvl="1"/>
            <a:r>
              <a:rPr lang="nl-BE" dirty="0"/>
              <a:t>W</a:t>
            </a:r>
            <a:r>
              <a:rPr lang="nl-BE" dirty="0" smtClean="0"/>
              <a:t>elke </a:t>
            </a:r>
            <a:r>
              <a:rPr lang="nl-BE" dirty="0"/>
              <a:t>criteria zal Elia hanteren </a:t>
            </a:r>
            <a:r>
              <a:rPr lang="nl-BE" dirty="0" smtClean="0"/>
              <a:t>voor de optimale verdeling aan te kopen volumes voor R3 productie en R3 </a:t>
            </a:r>
            <a:r>
              <a:rPr lang="nl-BE" dirty="0" err="1" smtClean="0"/>
              <a:t>Dynamic</a:t>
            </a:r>
            <a:r>
              <a:rPr lang="nl-BE" dirty="0" smtClean="0"/>
              <a:t> Profile </a:t>
            </a:r>
          </a:p>
          <a:p>
            <a:pPr lvl="1"/>
            <a:r>
              <a:rPr lang="nl-BE" dirty="0" smtClean="0"/>
              <a:t>Welke </a:t>
            </a:r>
            <a:r>
              <a:rPr lang="nl-BE" dirty="0"/>
              <a:t>c</a:t>
            </a:r>
            <a:r>
              <a:rPr lang="nl-BE" dirty="0" smtClean="0"/>
              <a:t>riteria zullen de </a:t>
            </a:r>
            <a:r>
              <a:rPr lang="nl-BE" dirty="0" err="1" smtClean="0"/>
              <a:t>DNB’s</a:t>
            </a:r>
            <a:r>
              <a:rPr lang="nl-BE" dirty="0" smtClean="0"/>
              <a:t> gebruiken tijdens en na het </a:t>
            </a:r>
            <a:r>
              <a:rPr lang="nl-BE" dirty="0" err="1" smtClean="0"/>
              <a:t>prequalificatieproces</a:t>
            </a:r>
            <a:r>
              <a:rPr lang="nl-BE" dirty="0" smtClean="0"/>
              <a:t> om </a:t>
            </a:r>
            <a:r>
              <a:rPr lang="nl-BE" dirty="0" err="1" smtClean="0"/>
              <a:t>EAN’s</a:t>
            </a:r>
            <a:r>
              <a:rPr lang="nl-BE" dirty="0" smtClean="0"/>
              <a:t> toe te laten en of uit te sluiten</a:t>
            </a:r>
          </a:p>
          <a:p>
            <a:pPr lvl="1"/>
            <a:r>
              <a:rPr lang="nl-BE" dirty="0" smtClean="0"/>
              <a:t>Welke criteria zal Elia </a:t>
            </a:r>
            <a:r>
              <a:rPr lang="nl-BE" dirty="0"/>
              <a:t>hanteren </a:t>
            </a:r>
            <a:r>
              <a:rPr lang="nl-BE" dirty="0" smtClean="0"/>
              <a:t>voor de activatie in geval van verschillende aanbieders</a:t>
            </a:r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80D7419-57CA-41BA-A1FD-1B080976A22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71488" y="1268760"/>
            <a:ext cx="8332960" cy="432048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44000">
                <a:srgbClr val="9966FF"/>
              </a:gs>
              <a:gs pos="52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tangle 12"/>
          <p:cNvSpPr/>
          <p:nvPr/>
        </p:nvSpPr>
        <p:spPr>
          <a:xfrm>
            <a:off x="1043607" y="1772816"/>
            <a:ext cx="6805879" cy="331236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Vb</a:t>
            </a:r>
            <a:r>
              <a:rPr lang="nl-BE" dirty="0" smtClean="0"/>
              <a:t> R3 Dynamisch profiel (2014)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18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247316" y="384188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</a:rPr>
              <a:t>Klant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6312" y="4653136"/>
            <a:ext cx="130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B050"/>
                </a:solidFill>
              </a:rPr>
              <a:t>ESCO</a:t>
            </a:r>
            <a:endParaRPr lang="nl-BE" sz="28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448" y="4103494"/>
            <a:ext cx="1968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>
                <a:solidFill>
                  <a:srgbClr val="00B050"/>
                </a:solidFill>
              </a:rPr>
              <a:t>Aggregator</a:t>
            </a:r>
            <a:endParaRPr lang="nl-BE" sz="28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1864" y="3193812"/>
            <a:ext cx="1980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</a:rPr>
              <a:t>Leverancier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0964" y="3193812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FF0000"/>
                </a:solidFill>
              </a:rPr>
              <a:t>BRP</a:t>
            </a:r>
            <a:endParaRPr lang="nl-BE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6592" y="4129916"/>
            <a:ext cx="855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>
                <a:solidFill>
                  <a:srgbClr val="00B050"/>
                </a:solidFill>
              </a:rPr>
              <a:t>BSP</a:t>
            </a:r>
            <a:endParaRPr lang="nl-BE" sz="2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04" y="1515428"/>
            <a:ext cx="97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</a:rPr>
              <a:t>DGO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6296" y="745540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FF0000"/>
                </a:solidFill>
              </a:rPr>
              <a:t>TSO</a:t>
            </a:r>
          </a:p>
        </p:txBody>
      </p:sp>
      <p:cxnSp>
        <p:nvCxnSpPr>
          <p:cNvPr id="18" name="Straight Arrow Connector 17"/>
          <p:cNvCxnSpPr>
            <a:stCxn id="6" idx="3"/>
            <a:endCxn id="9" idx="1"/>
          </p:cNvCxnSpPr>
          <p:nvPr/>
        </p:nvCxnSpPr>
        <p:spPr>
          <a:xfrm flipV="1">
            <a:off x="1183420" y="3455422"/>
            <a:ext cx="144844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3"/>
            <a:endCxn id="8" idx="1"/>
          </p:cNvCxnSpPr>
          <p:nvPr/>
        </p:nvCxnSpPr>
        <p:spPr>
          <a:xfrm>
            <a:off x="1183420" y="4103494"/>
            <a:ext cx="1460028" cy="26161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3"/>
            <a:endCxn id="7" idx="1"/>
          </p:cNvCxnSpPr>
          <p:nvPr/>
        </p:nvCxnSpPr>
        <p:spPr>
          <a:xfrm>
            <a:off x="1183420" y="4103494"/>
            <a:ext cx="1712892" cy="81125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1" idx="1"/>
          </p:cNvCxnSpPr>
          <p:nvPr/>
        </p:nvCxnSpPr>
        <p:spPr>
          <a:xfrm>
            <a:off x="4612084" y="4365104"/>
            <a:ext cx="1124508" cy="2642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3"/>
            <a:endCxn id="10" idx="1"/>
          </p:cNvCxnSpPr>
          <p:nvPr/>
        </p:nvCxnSpPr>
        <p:spPr>
          <a:xfrm>
            <a:off x="4612084" y="3455422"/>
            <a:ext cx="1078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0"/>
            <a:endCxn id="15" idx="2"/>
          </p:cNvCxnSpPr>
          <p:nvPr/>
        </p:nvCxnSpPr>
        <p:spPr>
          <a:xfrm flipH="1" flipV="1">
            <a:off x="697862" y="2038648"/>
            <a:ext cx="2924112" cy="11551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0"/>
            <a:endCxn id="16" idx="2"/>
          </p:cNvCxnSpPr>
          <p:nvPr/>
        </p:nvCxnSpPr>
        <p:spPr>
          <a:xfrm flipV="1">
            <a:off x="6123012" y="1268760"/>
            <a:ext cx="1545332" cy="19250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79132" y="1969676"/>
            <a:ext cx="21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ARP contract</a:t>
            </a:r>
            <a:endParaRPr lang="nl-BE" sz="2000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/>
          <p:cNvCxnSpPr>
            <a:stCxn id="16" idx="1"/>
            <a:endCxn id="15" idx="2"/>
          </p:cNvCxnSpPr>
          <p:nvPr/>
        </p:nvCxnSpPr>
        <p:spPr>
          <a:xfrm flipH="1">
            <a:off x="697862" y="1007150"/>
            <a:ext cx="6538434" cy="1031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40124" y="1314520"/>
            <a:ext cx="333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Samenwerkingsovereenkomst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3938" y="2178115"/>
            <a:ext cx="21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Toegangscontract</a:t>
            </a:r>
            <a:endParaRPr lang="nl-BE" sz="2000" dirty="0">
              <a:solidFill>
                <a:schemeClr val="bg1"/>
              </a:solidFill>
            </a:endParaRPr>
          </a:p>
        </p:txBody>
      </p:sp>
      <p:cxnSp>
        <p:nvCxnSpPr>
          <p:cNvPr id="62" name="Straight Arrow Connector 61"/>
          <p:cNvCxnSpPr>
            <a:stCxn id="6" idx="3"/>
            <a:endCxn id="15" idx="2"/>
          </p:cNvCxnSpPr>
          <p:nvPr/>
        </p:nvCxnSpPr>
        <p:spPr>
          <a:xfrm flipH="1" flipV="1">
            <a:off x="697862" y="2038648"/>
            <a:ext cx="485558" cy="206484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1488" y="2768850"/>
            <a:ext cx="21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Aansluit contract</a:t>
            </a:r>
            <a:endParaRPr lang="nl-BE" sz="2000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68016" y="3532946"/>
            <a:ext cx="21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chemeClr val="bg1"/>
                </a:solidFill>
              </a:rPr>
              <a:t>Levercontract</a:t>
            </a:r>
            <a:endParaRPr lang="nl-BE" sz="2000" dirty="0">
              <a:solidFill>
                <a:schemeClr val="bg1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6655286" y="1244596"/>
            <a:ext cx="1076040" cy="312276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6" idx="3"/>
            <a:endCxn id="11" idx="0"/>
          </p:cNvCxnSpPr>
          <p:nvPr/>
        </p:nvCxnSpPr>
        <p:spPr>
          <a:xfrm>
            <a:off x="1183420" y="4103494"/>
            <a:ext cx="4981028" cy="26422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-33312" y="5445224"/>
            <a:ext cx="9036496" cy="1008112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rgbClr val="00B050"/>
                </a:solidFill>
              </a:rPr>
              <a:t>De </a:t>
            </a:r>
            <a:r>
              <a:rPr lang="nl-BE" b="1" u="sng" dirty="0" smtClean="0">
                <a:solidFill>
                  <a:srgbClr val="00B050"/>
                </a:solidFill>
              </a:rPr>
              <a:t>nieuwe rollen </a:t>
            </a:r>
            <a:r>
              <a:rPr lang="nl-BE" b="1" dirty="0" smtClean="0">
                <a:solidFill>
                  <a:schemeClr val="tx2">
                    <a:lumMod val="50000"/>
                  </a:schemeClr>
                </a:solidFill>
              </a:rPr>
              <a:t>moeten worden ingepast om te komen tot een duurzaam marktmodel</a:t>
            </a:r>
          </a:p>
          <a:p>
            <a:pPr algn="ctr"/>
            <a:r>
              <a:rPr lang="nl-BE" b="1" dirty="0" smtClean="0">
                <a:solidFill>
                  <a:schemeClr val="tx2">
                    <a:lumMod val="50000"/>
                  </a:schemeClr>
                </a:solidFill>
              </a:rPr>
              <a:t>=&gt; Rol Atrias om </a:t>
            </a:r>
            <a:r>
              <a:rPr lang="nl-BE" b="1" dirty="0">
                <a:solidFill>
                  <a:schemeClr val="tx2">
                    <a:lumMod val="50000"/>
                  </a:schemeClr>
                </a:solidFill>
              </a:rPr>
              <a:t>de informatiedoorstroming </a:t>
            </a:r>
            <a:r>
              <a:rPr lang="nl-BE" b="1" dirty="0" smtClean="0">
                <a:solidFill>
                  <a:schemeClr val="tx2">
                    <a:lumMod val="50000"/>
                  </a:schemeClr>
                </a:solidFill>
              </a:rPr>
              <a:t>te vereenvoudigen en te faciliteren</a:t>
            </a:r>
            <a:endParaRPr lang="nl-BE" b="1" dirty="0" smtClean="0"/>
          </a:p>
        </p:txBody>
      </p:sp>
    </p:spTree>
    <p:extLst>
      <p:ext uri="{BB962C8B-B14F-4D97-AF65-F5344CB8AC3E}">
        <p14:creationId xmlns:p14="http://schemas.microsoft.com/office/powerpoint/2010/main" val="350274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  <p:bldP spid="61" grpId="0"/>
      <p:bldP spid="66" grpId="0"/>
      <p:bldP spid="67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Faciliterende rol ATRIAS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49"/>
            <a:ext cx="8136896" cy="3600404"/>
          </a:xfrm>
        </p:spPr>
        <p:txBody>
          <a:bodyPr>
            <a:normAutofit fontScale="85000" lnSpcReduction="20000"/>
          </a:bodyPr>
          <a:lstStyle/>
          <a:p>
            <a:r>
              <a:rPr lang="nl-BE" dirty="0" err="1" smtClean="0"/>
              <a:t>Atrias</a:t>
            </a:r>
            <a:r>
              <a:rPr lang="nl-BE" dirty="0" smtClean="0"/>
              <a:t> als  centraal toegangsregister </a:t>
            </a:r>
          </a:p>
          <a:p>
            <a:r>
              <a:rPr lang="nl-BE" dirty="0" smtClean="0"/>
              <a:t>Datamodel </a:t>
            </a:r>
            <a:r>
              <a:rPr lang="nl-BE" dirty="0"/>
              <a:t>uit te </a:t>
            </a:r>
            <a:r>
              <a:rPr lang="nl-BE" dirty="0" smtClean="0"/>
              <a:t>werken</a:t>
            </a:r>
          </a:p>
          <a:p>
            <a:pPr lvl="1"/>
            <a:r>
              <a:rPr lang="nl-BE" dirty="0" smtClean="0"/>
              <a:t>Betrokken EAN </a:t>
            </a:r>
          </a:p>
          <a:p>
            <a:pPr lvl="1"/>
            <a:r>
              <a:rPr lang="nl-BE" dirty="0" smtClean="0"/>
              <a:t>Gevoelige koppelingszones</a:t>
            </a:r>
          </a:p>
          <a:p>
            <a:pPr lvl="1"/>
            <a:r>
              <a:rPr lang="nl-BE" dirty="0" smtClean="0"/>
              <a:t>Energie (</a:t>
            </a:r>
            <a:r>
              <a:rPr lang="nl-BE" dirty="0" err="1" smtClean="0"/>
              <a:t>MWh</a:t>
            </a:r>
            <a:r>
              <a:rPr lang="nl-BE" dirty="0" smtClean="0"/>
              <a:t>) &amp; vermogen (biedprijs voor (des)activeringen,…)</a:t>
            </a:r>
          </a:p>
          <a:p>
            <a:pPr lvl="1"/>
            <a:r>
              <a:rPr lang="nl-BE" dirty="0" smtClean="0"/>
              <a:t>Timing (wanneer, </a:t>
            </a:r>
            <a:r>
              <a:rPr lang="nl-BE" dirty="0" err="1" smtClean="0"/>
              <a:t>duurtijd</a:t>
            </a:r>
            <a:r>
              <a:rPr lang="nl-BE" dirty="0" smtClean="0"/>
              <a:t>, …) </a:t>
            </a:r>
          </a:p>
          <a:p>
            <a:pPr lvl="1"/>
            <a:r>
              <a:rPr lang="nl-BE" dirty="0" smtClean="0"/>
              <a:t>Impact profiel (o.a. frequentie)</a:t>
            </a:r>
          </a:p>
          <a:p>
            <a:r>
              <a:rPr lang="nl-BE" dirty="0" smtClean="0"/>
              <a:t>Communicatie naar TSO-BRP</a:t>
            </a:r>
          </a:p>
          <a:p>
            <a:endParaRPr lang="nl-BE" dirty="0"/>
          </a:p>
          <a:p>
            <a:endParaRPr lang="nl-BE" dirty="0" smtClean="0"/>
          </a:p>
          <a:p>
            <a:pPr lvl="2"/>
            <a:endParaRPr lang="nl-BE" dirty="0" smtClean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19</a:t>
            </a:fld>
            <a:endParaRPr lang="nl-BE"/>
          </a:p>
        </p:txBody>
      </p:sp>
      <p:sp>
        <p:nvSpPr>
          <p:cNvPr id="6" name="Right Arrow 5"/>
          <p:cNvSpPr/>
          <p:nvPr/>
        </p:nvSpPr>
        <p:spPr>
          <a:xfrm>
            <a:off x="251520" y="5281784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ounded Rectangle 8"/>
          <p:cNvSpPr/>
          <p:nvPr/>
        </p:nvSpPr>
        <p:spPr>
          <a:xfrm>
            <a:off x="1475656" y="5020044"/>
            <a:ext cx="6596546" cy="1217268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/>
              <a:t>Communicatieproces uit te werken voor </a:t>
            </a:r>
            <a:r>
              <a:rPr lang="nl-BE" sz="2400" b="1" dirty="0" err="1" smtClean="0"/>
              <a:t>balancing</a:t>
            </a:r>
            <a:r>
              <a:rPr lang="nl-BE" sz="2400" b="1" dirty="0" smtClean="0"/>
              <a:t> &amp; congestie data </a:t>
            </a:r>
            <a:endParaRPr lang="nl-BE" sz="2400" b="1" dirty="0"/>
          </a:p>
          <a:p>
            <a:endParaRPr 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2817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LEDEN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2</a:t>
            </a:fld>
            <a:endParaRPr lang="nl-BE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1" y="980728"/>
            <a:ext cx="8802687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4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Faciliterende rol ATRIAS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2895" y="3284984"/>
            <a:ext cx="3661033" cy="1656184"/>
          </a:xfrm>
        </p:spPr>
        <p:txBody>
          <a:bodyPr>
            <a:normAutofit fontScale="92500" lnSpcReduction="20000"/>
          </a:bodyPr>
          <a:lstStyle/>
          <a:p>
            <a:r>
              <a:rPr lang="nl-BE" sz="2200" dirty="0" smtClean="0"/>
              <a:t>Aanmeldingsprocedure aan BRP </a:t>
            </a:r>
          </a:p>
          <a:p>
            <a:r>
              <a:rPr lang="nl-BE" sz="2200" dirty="0" smtClean="0"/>
              <a:t>Real time activatiemelding aan BRP</a:t>
            </a:r>
          </a:p>
          <a:p>
            <a:pPr lvl="1"/>
            <a:r>
              <a:rPr lang="nl-BE" sz="1600" dirty="0" smtClean="0"/>
              <a:t>Impact </a:t>
            </a:r>
            <a:r>
              <a:rPr lang="nl-BE" sz="1600" dirty="0"/>
              <a:t>op </a:t>
            </a:r>
            <a:r>
              <a:rPr lang="nl-BE" sz="1600" dirty="0" smtClean="0"/>
              <a:t>profiel, afnameniveau </a:t>
            </a:r>
            <a:r>
              <a:rPr lang="nl-BE" sz="1600" dirty="0"/>
              <a:t>en klantniveau</a:t>
            </a:r>
          </a:p>
          <a:p>
            <a:endParaRPr lang="nl-BE" dirty="0"/>
          </a:p>
        </p:txBody>
      </p:sp>
      <p:sp>
        <p:nvSpPr>
          <p:cNvPr id="8" name="Content Placeholder 7"/>
          <p:cNvSpPr>
            <a:spLocks noGrp="1"/>
          </p:cNvSpPr>
          <p:nvPr>
            <p:ph idx="2"/>
          </p:nvPr>
        </p:nvSpPr>
        <p:spPr>
          <a:xfrm>
            <a:off x="5508104" y="3212976"/>
            <a:ext cx="3564725" cy="2664296"/>
          </a:xfrm>
        </p:spPr>
        <p:txBody>
          <a:bodyPr>
            <a:normAutofit fontScale="92500" lnSpcReduction="20000"/>
          </a:bodyPr>
          <a:lstStyle/>
          <a:p>
            <a:r>
              <a:rPr lang="nl-BE" sz="2000" dirty="0" smtClean="0"/>
              <a:t>Aanmeldingsprocedure aan BRP</a:t>
            </a:r>
            <a:endParaRPr lang="nl-BE" sz="1700" dirty="0"/>
          </a:p>
          <a:p>
            <a:r>
              <a:rPr lang="nl-BE" sz="2000" dirty="0" smtClean="0"/>
              <a:t>Te </a:t>
            </a:r>
            <a:r>
              <a:rPr lang="nl-BE" sz="2000" dirty="0" err="1" smtClean="0"/>
              <a:t>onwikkelen</a:t>
            </a:r>
            <a:r>
              <a:rPr lang="nl-BE" sz="2000" dirty="0" smtClean="0"/>
              <a:t> processen:</a:t>
            </a:r>
          </a:p>
          <a:p>
            <a:pPr lvl="1"/>
            <a:r>
              <a:rPr lang="nl-BE" sz="1600" dirty="0" err="1" smtClean="0"/>
              <a:t>Offering</a:t>
            </a:r>
            <a:r>
              <a:rPr lang="nl-BE" sz="1600" dirty="0" smtClean="0"/>
              <a:t> </a:t>
            </a:r>
            <a:r>
              <a:rPr lang="nl-BE" sz="1600" dirty="0"/>
              <a:t>van </a:t>
            </a:r>
            <a:r>
              <a:rPr lang="nl-BE" sz="1600" dirty="0" smtClean="0"/>
              <a:t>FLEX optie</a:t>
            </a:r>
            <a:endParaRPr lang="nl-BE" sz="1600" dirty="0"/>
          </a:p>
          <a:p>
            <a:pPr lvl="1"/>
            <a:r>
              <a:rPr lang="nl-BE" sz="1600" dirty="0" smtClean="0"/>
              <a:t>Acceptatie </a:t>
            </a:r>
            <a:r>
              <a:rPr lang="nl-BE" sz="1600" dirty="0"/>
              <a:t>van FLEX </a:t>
            </a:r>
            <a:r>
              <a:rPr lang="nl-BE" sz="1600" dirty="0" smtClean="0"/>
              <a:t>optie</a:t>
            </a:r>
            <a:endParaRPr lang="nl-BE" sz="1600" dirty="0"/>
          </a:p>
          <a:p>
            <a:pPr lvl="1"/>
            <a:r>
              <a:rPr lang="nl-BE" sz="1600" dirty="0" err="1" smtClean="0"/>
              <a:t>Standby</a:t>
            </a:r>
            <a:r>
              <a:rPr lang="nl-BE" sz="1600" dirty="0" smtClean="0"/>
              <a:t> </a:t>
            </a:r>
            <a:r>
              <a:rPr lang="nl-BE" sz="1600" dirty="0"/>
              <a:t>FLEX </a:t>
            </a:r>
            <a:r>
              <a:rPr lang="nl-BE" sz="1600" dirty="0" smtClean="0"/>
              <a:t>optie</a:t>
            </a:r>
            <a:endParaRPr lang="nl-BE" sz="1600" dirty="0"/>
          </a:p>
          <a:p>
            <a:pPr lvl="1"/>
            <a:r>
              <a:rPr lang="nl-BE" sz="1600" dirty="0" smtClean="0"/>
              <a:t>Activatie </a:t>
            </a:r>
            <a:r>
              <a:rPr lang="nl-BE" sz="1600" dirty="0"/>
              <a:t>FLEX </a:t>
            </a:r>
            <a:r>
              <a:rPr lang="nl-BE" sz="1600" dirty="0" smtClean="0"/>
              <a:t>optie </a:t>
            </a:r>
            <a:endParaRPr lang="nl-BE" sz="1600" dirty="0"/>
          </a:p>
          <a:p>
            <a:pPr lvl="1"/>
            <a:r>
              <a:rPr lang="nl-BE" sz="1600" dirty="0" smtClean="0"/>
              <a:t>Uitvoeren </a:t>
            </a:r>
            <a:r>
              <a:rPr lang="nl-BE" sz="1600" dirty="0"/>
              <a:t>FLEX </a:t>
            </a:r>
            <a:r>
              <a:rPr lang="nl-BE" sz="1600" dirty="0" smtClean="0"/>
              <a:t>optie </a:t>
            </a:r>
            <a:endParaRPr lang="nl-BE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20</a:t>
            </a:fld>
            <a:endParaRPr lang="nl-BE"/>
          </a:p>
        </p:txBody>
      </p:sp>
      <p:sp>
        <p:nvSpPr>
          <p:cNvPr id="9" name="Rounded Rectangle 8"/>
          <p:cNvSpPr/>
          <p:nvPr/>
        </p:nvSpPr>
        <p:spPr>
          <a:xfrm>
            <a:off x="973880" y="1844824"/>
            <a:ext cx="252028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b="1" dirty="0" smtClean="0">
                <a:solidFill>
                  <a:srgbClr val="FF0000"/>
                </a:solidFill>
              </a:rPr>
              <a:t>Details</a:t>
            </a:r>
          </a:p>
          <a:p>
            <a:pPr algn="ctr"/>
            <a:r>
              <a:rPr lang="nl-BE" sz="3600" b="1" dirty="0" err="1" smtClean="0">
                <a:solidFill>
                  <a:srgbClr val="FF0000"/>
                </a:solidFill>
              </a:rPr>
              <a:t>Balancing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2120" y="1844824"/>
            <a:ext cx="252028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b="1" dirty="0" smtClean="0">
                <a:solidFill>
                  <a:srgbClr val="FF0000"/>
                </a:solidFill>
              </a:rPr>
              <a:t>Details</a:t>
            </a:r>
          </a:p>
          <a:p>
            <a:pPr algn="ctr"/>
            <a:r>
              <a:rPr lang="nl-BE" sz="3600" b="1" dirty="0" smtClean="0">
                <a:solidFill>
                  <a:srgbClr val="FF0000"/>
                </a:solidFill>
              </a:rPr>
              <a:t>Congestie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1520" y="980728"/>
            <a:ext cx="8712968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 smtClean="0">
                <a:solidFill>
                  <a:srgbClr val="FF0000"/>
                </a:solidFill>
              </a:rPr>
              <a:t>Communicatie aan BRP-FLEX sturing</a:t>
            </a:r>
            <a:endParaRPr lang="nl-BE" sz="40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3242184">
            <a:off x="5067743" y="1862974"/>
            <a:ext cx="489204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ight Arrow 12"/>
          <p:cNvSpPr/>
          <p:nvPr/>
        </p:nvSpPr>
        <p:spPr>
          <a:xfrm rot="7988613">
            <a:off x="3921274" y="1873405"/>
            <a:ext cx="489204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0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8064" y="1716848"/>
            <a:ext cx="9144000" cy="1296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-18529" y="4629264"/>
            <a:ext cx="9144000" cy="13259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19879"/>
            <a:ext cx="9144000" cy="11886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389" name="Title 1"/>
          <p:cNvSpPr>
            <a:spLocks noGrp="1"/>
          </p:cNvSpPr>
          <p:nvPr>
            <p:ph type="title"/>
          </p:nvPr>
        </p:nvSpPr>
        <p:spPr>
          <a:xfrm>
            <a:off x="452438" y="215900"/>
            <a:ext cx="8440737" cy="971550"/>
          </a:xfrm>
        </p:spPr>
        <p:txBody>
          <a:bodyPr>
            <a:normAutofit fontScale="90000"/>
          </a:bodyPr>
          <a:lstStyle/>
          <a:p>
            <a:r>
              <a:rPr lang="nl-BE" sz="2700" dirty="0"/>
              <a:t>Rol Atrias </a:t>
            </a:r>
            <a:r>
              <a:rPr lang="nl-BE" sz="2700" dirty="0" smtClean="0"/>
              <a:t>- FLEX &amp; Congestiebeheer</a:t>
            </a:r>
            <a:br>
              <a:rPr lang="nl-BE" sz="2700" dirty="0" smtClean="0"/>
            </a:br>
            <a:r>
              <a:rPr lang="nl-BE" sz="2700" dirty="0" smtClean="0"/>
              <a:t>Voorbeeld van mechanisme</a:t>
            </a:r>
            <a:br>
              <a:rPr lang="nl-BE" sz="2700" dirty="0" smtClean="0"/>
            </a:br>
            <a:r>
              <a:rPr lang="nl-BE" sz="2700" dirty="0" smtClean="0"/>
              <a:t/>
            </a:r>
            <a:br>
              <a:rPr lang="nl-BE" sz="2700" dirty="0" smtClean="0"/>
            </a:br>
            <a:r>
              <a:rPr lang="nl-BE" sz="4000" dirty="0"/>
              <a:t/>
            </a:r>
            <a:br>
              <a:rPr lang="nl-BE" sz="4000" dirty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4032250" y="1700213"/>
            <a:ext cx="1079500" cy="41499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b="1" dirty="0" smtClean="0">
                <a:solidFill>
                  <a:schemeClr val="bg1"/>
                </a:solidFill>
              </a:rPr>
              <a:t>ATRIAS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1258888" y="992188"/>
            <a:ext cx="868362" cy="369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b="1" dirty="0">
                <a:solidFill>
                  <a:schemeClr val="accent2"/>
                </a:solidFill>
              </a:rPr>
              <a:t>DNB’s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6393" name="TextBox 7"/>
          <p:cNvSpPr txBox="1">
            <a:spLocks noChangeArrowheads="1"/>
          </p:cNvSpPr>
          <p:nvPr/>
        </p:nvSpPr>
        <p:spPr bwMode="auto">
          <a:xfrm>
            <a:off x="5890002" y="1021834"/>
            <a:ext cx="3074612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b="1" dirty="0" smtClean="0">
                <a:solidFill>
                  <a:schemeClr val="accent2"/>
                </a:solidFill>
              </a:rPr>
              <a:t>LEV/PROD/</a:t>
            </a:r>
            <a:r>
              <a:rPr lang="nl-BE" b="1" dirty="0" err="1" smtClean="0">
                <a:solidFill>
                  <a:schemeClr val="accent2"/>
                </a:solidFill>
              </a:rPr>
              <a:t>Aggregator</a:t>
            </a:r>
            <a:r>
              <a:rPr lang="nl-BE" b="1" dirty="0" smtClean="0">
                <a:solidFill>
                  <a:schemeClr val="accent2"/>
                </a:solidFill>
              </a:rPr>
              <a:t>/…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1ABF58A-9B2A-4FA1-B21B-DC6B21FE93D3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07504" y="3453581"/>
            <a:ext cx="3672334" cy="861430"/>
            <a:chOff x="0" y="3284984"/>
            <a:chExt cx="3779912" cy="999612"/>
          </a:xfrm>
        </p:grpSpPr>
        <p:grpSp>
          <p:nvGrpSpPr>
            <p:cNvPr id="16420" name="Group 42"/>
            <p:cNvGrpSpPr>
              <a:grpSpLocks/>
            </p:cNvGrpSpPr>
            <p:nvPr/>
          </p:nvGrpSpPr>
          <p:grpSpPr bwMode="auto">
            <a:xfrm>
              <a:off x="0" y="3284984"/>
              <a:ext cx="3779912" cy="999612"/>
              <a:chOff x="0" y="3284984"/>
              <a:chExt cx="3779912" cy="999612"/>
            </a:xfrm>
          </p:grpSpPr>
          <p:sp>
            <p:nvSpPr>
              <p:cNvPr id="16422" name="TextBox 14"/>
              <p:cNvSpPr txBox="1">
                <a:spLocks noChangeArrowheads="1"/>
              </p:cNvSpPr>
              <p:nvPr/>
            </p:nvSpPr>
            <p:spPr bwMode="auto">
              <a:xfrm>
                <a:off x="0" y="3284984"/>
                <a:ext cx="571217" cy="357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nl-BE" sz="1400" b="1" dirty="0">
                    <a:solidFill>
                      <a:srgbClr val="F4960C"/>
                    </a:solidFill>
                  </a:rPr>
                  <a:t>PRE</a:t>
                </a:r>
                <a:endParaRPr lang="en-US" sz="1400" b="1" dirty="0">
                  <a:solidFill>
                    <a:srgbClr val="F4960C"/>
                  </a:solidFill>
                </a:endParaRPr>
              </a:p>
            </p:txBody>
          </p:sp>
          <p:sp>
            <p:nvSpPr>
              <p:cNvPr id="16423" name="TextBox 21"/>
              <p:cNvSpPr txBox="1">
                <a:spLocks noChangeArrowheads="1"/>
              </p:cNvSpPr>
              <p:nvPr/>
            </p:nvSpPr>
            <p:spPr bwMode="auto">
              <a:xfrm>
                <a:off x="526705" y="3545933"/>
                <a:ext cx="2232223" cy="73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nl-BE" sz="1400" b="1" dirty="0">
                    <a:solidFill>
                      <a:srgbClr val="F4960C"/>
                    </a:solidFill>
                  </a:rPr>
                  <a:t>Aangeven van zones met  een  reëel risico op congestie op D + x</a:t>
                </a:r>
                <a:endParaRPr lang="en-US" sz="1600" b="1" dirty="0">
                  <a:solidFill>
                    <a:srgbClr val="F4960C"/>
                  </a:solidFill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2916295" y="3725619"/>
                <a:ext cx="863617" cy="503310"/>
              </a:xfrm>
              <a:prstGeom prst="rightArrow">
                <a:avLst/>
              </a:prstGeom>
              <a:solidFill>
                <a:srgbClr val="F4960C"/>
              </a:solidFill>
              <a:ln>
                <a:solidFill>
                  <a:srgbClr val="F496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6421" name="TextBox 29"/>
            <p:cNvSpPr txBox="1">
              <a:spLocks noChangeArrowheads="1"/>
            </p:cNvSpPr>
            <p:nvPr/>
          </p:nvSpPr>
          <p:spPr bwMode="auto">
            <a:xfrm>
              <a:off x="3419872" y="3779408"/>
              <a:ext cx="307224" cy="39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dirty="0">
                  <a:solidFill>
                    <a:schemeClr val="accent2"/>
                  </a:solidFill>
                </a:rPr>
                <a:t>3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237869" y="3340099"/>
            <a:ext cx="3695903" cy="1168400"/>
            <a:chOff x="5220072" y="3367288"/>
            <a:chExt cx="3695413" cy="1169551"/>
          </a:xfrm>
        </p:grpSpPr>
        <p:sp>
          <p:nvSpPr>
            <p:cNvPr id="16417" name="TextBox 18"/>
            <p:cNvSpPr txBox="1">
              <a:spLocks noChangeArrowheads="1"/>
            </p:cNvSpPr>
            <p:nvPr/>
          </p:nvSpPr>
          <p:spPr bwMode="auto">
            <a:xfrm>
              <a:off x="6466599" y="3367288"/>
              <a:ext cx="244888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BE" sz="1400" b="1" u="sng" dirty="0">
                  <a:solidFill>
                    <a:srgbClr val="F4960C"/>
                  </a:solidFill>
                </a:rPr>
                <a:t>Aanbod van de ondersteunende dienst </a:t>
              </a:r>
              <a:r>
                <a:rPr lang="nl-BE" sz="1400" b="1" dirty="0">
                  <a:solidFill>
                    <a:srgbClr val="F4960C"/>
                  </a:solidFill>
                </a:rPr>
                <a:t>indien de congestie zich voordoet (koppelzone; MW, tijdstip, vergoeding</a:t>
              </a:r>
              <a:r>
                <a:rPr lang="nl-BE" sz="1400" b="1" dirty="0">
                  <a:solidFill>
                    <a:srgbClr val="FFC000"/>
                  </a:solidFill>
                </a:rPr>
                <a:t>)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29" name="Right Arrow 28"/>
            <p:cNvSpPr/>
            <p:nvPr/>
          </p:nvSpPr>
          <p:spPr>
            <a:xfrm rot="10800000">
              <a:off x="5220072" y="3860693"/>
              <a:ext cx="863485" cy="503734"/>
            </a:xfrm>
            <a:prstGeom prst="rightArrow">
              <a:avLst/>
            </a:prstGeom>
            <a:solidFill>
              <a:srgbClr val="F4960C"/>
            </a:solidFill>
            <a:ln>
              <a:solidFill>
                <a:srgbClr val="F49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19" name="TextBox 30"/>
            <p:cNvSpPr txBox="1">
              <a:spLocks noChangeArrowheads="1"/>
            </p:cNvSpPr>
            <p:nvPr/>
          </p:nvSpPr>
          <p:spPr bwMode="auto">
            <a:xfrm>
              <a:off x="5292080" y="3954542"/>
              <a:ext cx="298440" cy="338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dirty="0" smtClean="0">
                  <a:solidFill>
                    <a:schemeClr val="accent2"/>
                  </a:solidFill>
                </a:rPr>
                <a:t>4</a:t>
              </a:r>
              <a:endParaRPr lang="en-GB" sz="16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107504" y="4629264"/>
            <a:ext cx="3805746" cy="994269"/>
            <a:chOff x="45536" y="4591104"/>
            <a:chExt cx="3806384" cy="1029223"/>
          </a:xfrm>
        </p:grpSpPr>
        <p:sp>
          <p:nvSpPr>
            <p:cNvPr id="16413" name="TextBox 15"/>
            <p:cNvSpPr txBox="1">
              <a:spLocks noChangeArrowheads="1"/>
            </p:cNvSpPr>
            <p:nvPr/>
          </p:nvSpPr>
          <p:spPr bwMode="auto">
            <a:xfrm>
              <a:off x="45536" y="4591104"/>
              <a:ext cx="2547981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BE" sz="1600" b="1" dirty="0">
                  <a:solidFill>
                    <a:srgbClr val="FF0000"/>
                  </a:solidFill>
                </a:rPr>
                <a:t>ON-LINE (bij congestie)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6414" name="TextBox 13"/>
            <p:cNvSpPr txBox="1">
              <a:spLocks noChangeArrowheads="1"/>
            </p:cNvSpPr>
            <p:nvPr/>
          </p:nvSpPr>
          <p:spPr bwMode="auto">
            <a:xfrm>
              <a:off x="68382" y="4929241"/>
              <a:ext cx="2569825" cy="52322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BE" sz="1400" b="1" dirty="0" smtClean="0">
                  <a:solidFill>
                    <a:srgbClr val="FF0000"/>
                  </a:solidFill>
                </a:rPr>
                <a:t>Keuze </a:t>
              </a:r>
              <a:r>
                <a:rPr lang="nl-BE" sz="1400" b="1" dirty="0">
                  <a:solidFill>
                    <a:srgbClr val="FF0000"/>
                  </a:solidFill>
                </a:rPr>
                <a:t>tussen de </a:t>
              </a:r>
              <a:r>
                <a:rPr lang="nl-BE" sz="1400" b="1" dirty="0" smtClean="0">
                  <a:solidFill>
                    <a:srgbClr val="FF0000"/>
                  </a:solidFill>
                </a:rPr>
                <a:t>≠ FLEX diensten </a:t>
              </a: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2988175" y="5115502"/>
              <a:ext cx="863745" cy="50482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16" name="TextBox 33"/>
            <p:cNvSpPr txBox="1">
              <a:spLocks noChangeArrowheads="1"/>
            </p:cNvSpPr>
            <p:nvPr/>
          </p:nvSpPr>
          <p:spPr bwMode="auto">
            <a:xfrm>
              <a:off x="3448796" y="5214129"/>
              <a:ext cx="2985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5175511" y="4813513"/>
            <a:ext cx="3599800" cy="810020"/>
            <a:chOff x="5094716" y="5281959"/>
            <a:chExt cx="3601368" cy="811337"/>
          </a:xfrm>
        </p:grpSpPr>
        <p:sp>
          <p:nvSpPr>
            <p:cNvPr id="16410" name="TextBox 22"/>
            <p:cNvSpPr txBox="1">
              <a:spLocks noChangeArrowheads="1"/>
            </p:cNvSpPr>
            <p:nvPr/>
          </p:nvSpPr>
          <p:spPr bwMode="auto">
            <a:xfrm>
              <a:off x="6543073" y="5281959"/>
              <a:ext cx="2153011" cy="30827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BE" sz="1400" b="1" dirty="0" err="1" smtClean="0">
                  <a:solidFill>
                    <a:srgbClr val="FF0000"/>
                  </a:solidFill>
                </a:rPr>
                <a:t>Standby</a:t>
              </a:r>
              <a:r>
                <a:rPr lang="nl-BE" sz="1400" b="1" dirty="0" smtClean="0">
                  <a:solidFill>
                    <a:srgbClr val="FF0000"/>
                  </a:solidFill>
                </a:rPr>
                <a:t> FLEX-optie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5094716" y="5589240"/>
              <a:ext cx="863976" cy="504056"/>
            </a:xfrm>
            <a:prstGeom prst="right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12" name="TextBox 34"/>
            <p:cNvSpPr txBox="1">
              <a:spLocks noChangeArrowheads="1"/>
            </p:cNvSpPr>
            <p:nvPr/>
          </p:nvSpPr>
          <p:spPr bwMode="auto">
            <a:xfrm>
              <a:off x="5660212" y="5671990"/>
              <a:ext cx="298610" cy="339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600" dirty="0" smtClean="0">
                  <a:solidFill>
                    <a:srgbClr val="FF0000"/>
                  </a:solidFill>
                </a:rPr>
                <a:t>6</a:t>
              </a:r>
              <a:endParaRPr lang="en-GB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6400" name="TextBox 35"/>
          <p:cNvSpPr txBox="1">
            <a:spLocks noChangeArrowheads="1"/>
          </p:cNvSpPr>
          <p:nvPr/>
        </p:nvSpPr>
        <p:spPr bwMode="auto">
          <a:xfrm>
            <a:off x="-84138" y="2981325"/>
            <a:ext cx="3385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 err="1">
                <a:solidFill>
                  <a:schemeClr val="accent2"/>
                </a:solidFill>
              </a:rPr>
              <a:t>Ondersteunende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b="1" dirty="0" err="1">
                <a:solidFill>
                  <a:schemeClr val="accent2"/>
                </a:solidFill>
              </a:rPr>
              <a:t>dienst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b="1" dirty="0" err="1">
                <a:solidFill>
                  <a:schemeClr val="accent2"/>
                </a:solidFill>
              </a:rPr>
              <a:t>aan</a:t>
            </a:r>
            <a:r>
              <a:rPr lang="en-GB" sz="1600" b="1" dirty="0">
                <a:solidFill>
                  <a:schemeClr val="accent2"/>
                </a:solidFill>
              </a:rPr>
              <a:t> </a:t>
            </a:r>
            <a:r>
              <a:rPr lang="en-GB" sz="1600" b="1" dirty="0" smtClean="0">
                <a:solidFill>
                  <a:schemeClr val="accent2"/>
                </a:solidFill>
              </a:rPr>
              <a:t>DNB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16401" name="TextBox 37"/>
          <p:cNvSpPr txBox="1">
            <a:spLocks noChangeArrowheads="1"/>
          </p:cNvSpPr>
          <p:nvPr/>
        </p:nvSpPr>
        <p:spPr bwMode="auto">
          <a:xfrm>
            <a:off x="-36513" y="1362075"/>
            <a:ext cx="25026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b="1" dirty="0">
                <a:solidFill>
                  <a:schemeClr val="accent2"/>
                </a:solidFill>
              </a:rPr>
              <a:t>Portfolio </a:t>
            </a:r>
            <a:r>
              <a:rPr lang="en-GB" sz="1600" b="1" dirty="0" smtClean="0">
                <a:solidFill>
                  <a:schemeClr val="accent2"/>
                </a:solidFill>
              </a:rPr>
              <a:t>FLEX </a:t>
            </a:r>
            <a:r>
              <a:rPr lang="en-GB" sz="1600" b="1" dirty="0" err="1" smtClean="0">
                <a:solidFill>
                  <a:schemeClr val="accent2"/>
                </a:solidFill>
              </a:rPr>
              <a:t>activiteit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0" y="1700213"/>
            <a:ext cx="3779838" cy="1313622"/>
            <a:chOff x="0" y="1700809"/>
            <a:chExt cx="3779912" cy="1313110"/>
          </a:xfrm>
        </p:grpSpPr>
        <p:grpSp>
          <p:nvGrpSpPr>
            <p:cNvPr id="16406" name="Group 23"/>
            <p:cNvGrpSpPr>
              <a:grpSpLocks/>
            </p:cNvGrpSpPr>
            <p:nvPr/>
          </p:nvGrpSpPr>
          <p:grpSpPr bwMode="auto">
            <a:xfrm>
              <a:off x="0" y="1700809"/>
              <a:ext cx="2699792" cy="1313110"/>
              <a:chOff x="0" y="2205036"/>
              <a:chExt cx="2699792" cy="1314271"/>
            </a:xfrm>
          </p:grpSpPr>
          <p:sp>
            <p:nvSpPr>
              <p:cNvPr id="16408" name="TextBox 12"/>
              <p:cNvSpPr txBox="1">
                <a:spLocks noChangeArrowheads="1"/>
              </p:cNvSpPr>
              <p:nvPr/>
            </p:nvSpPr>
            <p:spPr bwMode="auto">
              <a:xfrm>
                <a:off x="683568" y="2349178"/>
                <a:ext cx="2016224" cy="117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nl-BE" sz="1400" b="1" dirty="0" smtClean="0">
                    <a:solidFill>
                      <a:srgbClr val="00A249"/>
                    </a:solidFill>
                  </a:rPr>
                  <a:t>Aangeven </a:t>
                </a:r>
                <a:r>
                  <a:rPr lang="nl-BE" sz="1400" b="1" dirty="0">
                    <a:solidFill>
                      <a:srgbClr val="00A249"/>
                    </a:solidFill>
                  </a:rPr>
                  <a:t>van congestiegevoelige zones </a:t>
                </a:r>
                <a:r>
                  <a:rPr lang="nl-BE" sz="1400" b="1" dirty="0" err="1">
                    <a:solidFill>
                      <a:srgbClr val="00A249"/>
                    </a:solidFill>
                  </a:rPr>
                  <a:t>obv</a:t>
                </a:r>
                <a:r>
                  <a:rPr lang="nl-BE" sz="1400" b="1" dirty="0">
                    <a:solidFill>
                      <a:srgbClr val="00A249"/>
                    </a:solidFill>
                  </a:rPr>
                  <a:t> </a:t>
                </a:r>
                <a:r>
                  <a:rPr lang="nl-BE" sz="1400" b="1" dirty="0" smtClean="0">
                    <a:solidFill>
                      <a:srgbClr val="00A249"/>
                    </a:solidFill>
                  </a:rPr>
                  <a:t>koppelingszones FLEX</a:t>
                </a:r>
                <a:endParaRPr lang="en-US" sz="1600" b="1" dirty="0">
                  <a:solidFill>
                    <a:srgbClr val="00A249"/>
                  </a:solidFill>
                </a:endParaRPr>
              </a:p>
            </p:txBody>
          </p:sp>
          <p:sp>
            <p:nvSpPr>
              <p:cNvPr id="16409" name="TextBox 19"/>
              <p:cNvSpPr txBox="1">
                <a:spLocks noChangeArrowheads="1"/>
              </p:cNvSpPr>
              <p:nvPr/>
            </p:nvSpPr>
            <p:spPr bwMode="auto">
              <a:xfrm>
                <a:off x="0" y="2205036"/>
                <a:ext cx="473206" cy="3080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nl-BE" sz="1400" b="1" dirty="0">
                    <a:solidFill>
                      <a:srgbClr val="00A249"/>
                    </a:solidFill>
                  </a:rPr>
                  <a:t>D-x</a:t>
                </a:r>
                <a:endParaRPr lang="en-US" sz="1400" b="1" dirty="0">
                  <a:solidFill>
                    <a:srgbClr val="00A249"/>
                  </a:solidFill>
                </a:endParaRPr>
              </a:p>
            </p:txBody>
          </p:sp>
        </p:grpSp>
        <p:sp>
          <p:nvSpPr>
            <p:cNvPr id="39" name="Right Arrow 38"/>
            <p:cNvSpPr/>
            <p:nvPr/>
          </p:nvSpPr>
          <p:spPr>
            <a:xfrm>
              <a:off x="2916295" y="2061031"/>
              <a:ext cx="863617" cy="504628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5219700" y="1936987"/>
            <a:ext cx="3714072" cy="954107"/>
            <a:chOff x="5220072" y="1937099"/>
            <a:chExt cx="3713689" cy="953046"/>
          </a:xfrm>
        </p:grpSpPr>
        <p:sp>
          <p:nvSpPr>
            <p:cNvPr id="16404" name="TextBox 11"/>
            <p:cNvSpPr txBox="1">
              <a:spLocks noChangeArrowheads="1"/>
            </p:cNvSpPr>
            <p:nvPr/>
          </p:nvSpPr>
          <p:spPr bwMode="auto">
            <a:xfrm>
              <a:off x="6635075" y="1937099"/>
              <a:ext cx="2298686" cy="95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nl-BE" sz="1400" b="1" u="sng" dirty="0">
                  <a:solidFill>
                    <a:srgbClr val="00B050"/>
                  </a:solidFill>
                </a:rPr>
                <a:t>Pre-check</a:t>
              </a:r>
              <a:r>
                <a:rPr lang="nl-BE" sz="1400" b="1" dirty="0">
                  <a:solidFill>
                    <a:srgbClr val="00B050"/>
                  </a:solidFill>
                </a:rPr>
                <a:t> </a:t>
              </a:r>
              <a:endParaRPr lang="nl-BE" sz="1400" b="1" dirty="0" smtClean="0">
                <a:solidFill>
                  <a:srgbClr val="00B050"/>
                </a:solidFill>
              </a:endParaRPr>
            </a:p>
            <a:p>
              <a:pPr eaLnBrk="1" hangingPunct="1"/>
              <a:r>
                <a:rPr lang="nl-BE" sz="1400" b="1" dirty="0" smtClean="0">
                  <a:solidFill>
                    <a:srgbClr val="00B050"/>
                  </a:solidFill>
                </a:rPr>
                <a:t>(</a:t>
              </a:r>
              <a:r>
                <a:rPr lang="nl-BE" sz="1400" b="1" dirty="0">
                  <a:solidFill>
                    <a:srgbClr val="00B050"/>
                  </a:solidFill>
                </a:rPr>
                <a:t>forecast van </a:t>
              </a:r>
              <a:r>
                <a:rPr lang="nl-BE" sz="1400" b="1" dirty="0" smtClean="0">
                  <a:solidFill>
                    <a:srgbClr val="00B050"/>
                  </a:solidFill>
                </a:rPr>
                <a:t>FLEX-acties  </a:t>
              </a:r>
              <a:r>
                <a:rPr lang="nl-BE" sz="1400" b="1" dirty="0">
                  <a:solidFill>
                    <a:srgbClr val="00B050"/>
                  </a:solidFill>
                </a:rPr>
                <a:t>in </a:t>
              </a:r>
              <a:r>
                <a:rPr lang="nl-BE" sz="1400" b="1" dirty="0" smtClean="0">
                  <a:solidFill>
                    <a:srgbClr val="00B050"/>
                  </a:solidFill>
                </a:rPr>
                <a:t>congestie-gevoelige </a:t>
              </a:r>
              <a:r>
                <a:rPr lang="nl-BE" sz="1400" b="1" dirty="0">
                  <a:solidFill>
                    <a:srgbClr val="00B050"/>
                  </a:solidFill>
                </a:rPr>
                <a:t>zones</a:t>
              </a:r>
              <a:r>
                <a:rPr lang="nl-BE" sz="1200" b="1" dirty="0">
                  <a:solidFill>
                    <a:srgbClr val="00B050"/>
                  </a:solidFill>
                </a:rPr>
                <a:t>)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10800000">
              <a:off x="5220072" y="2060549"/>
              <a:ext cx="863511" cy="504263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A2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rgbClr val="00B050"/>
                </a:solidFill>
              </a:endParaRPr>
            </a:p>
          </p:txBody>
        </p:sp>
      </p:grpSp>
      <p:sp>
        <p:nvSpPr>
          <p:cNvPr id="44" name="Curved Up Arrow 43"/>
          <p:cNvSpPr/>
          <p:nvPr/>
        </p:nvSpPr>
        <p:spPr>
          <a:xfrm>
            <a:off x="1266756" y="5874001"/>
            <a:ext cx="6898622" cy="751397"/>
          </a:xfrm>
          <a:prstGeom prst="curvedUpArrow">
            <a:avLst/>
          </a:prstGeom>
          <a:ln w="34925">
            <a:solidFill>
              <a:srgbClr val="92D050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rgbClr val="92D050"/>
                </a:solidFill>
              </a:rPr>
              <a:t>Settlement tussen DNB en LEV/PROD/</a:t>
            </a:r>
          </a:p>
          <a:p>
            <a:pPr algn="ctr"/>
            <a:r>
              <a:rPr lang="nl-BE" b="1" dirty="0" err="1" smtClean="0">
                <a:solidFill>
                  <a:srgbClr val="92D050"/>
                </a:solidFill>
              </a:rPr>
              <a:t>aggregatoren</a:t>
            </a:r>
            <a:r>
              <a:rPr lang="nl-BE" b="1" dirty="0" smtClean="0">
                <a:solidFill>
                  <a:srgbClr val="92D050"/>
                </a:solidFill>
              </a:rPr>
              <a:t>/dienstverleners</a:t>
            </a:r>
            <a:endParaRPr lang="nl-BE" b="1" dirty="0">
              <a:solidFill>
                <a:srgbClr val="92D050"/>
              </a:solidFill>
            </a:endParaRPr>
          </a:p>
        </p:txBody>
      </p:sp>
      <p:sp>
        <p:nvSpPr>
          <p:cNvPr id="46" name="TextBox 29"/>
          <p:cNvSpPr txBox="1">
            <a:spLocks noChangeArrowheads="1"/>
          </p:cNvSpPr>
          <p:nvPr/>
        </p:nvSpPr>
        <p:spPr bwMode="auto">
          <a:xfrm>
            <a:off x="3360319" y="2167110"/>
            <a:ext cx="289985" cy="2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29"/>
          <p:cNvSpPr txBox="1">
            <a:spLocks noChangeArrowheads="1"/>
          </p:cNvSpPr>
          <p:nvPr/>
        </p:nvSpPr>
        <p:spPr bwMode="auto">
          <a:xfrm>
            <a:off x="5351796" y="216711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3779838" y="2968749"/>
            <a:ext cx="1810355" cy="127743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Market</a:t>
            </a:r>
          </a:p>
          <a:p>
            <a:pPr algn="ctr"/>
            <a:r>
              <a:rPr lang="nl-BE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Place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107504" y="5566224"/>
            <a:ext cx="268040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1400" b="1" dirty="0" err="1" smtClean="0">
                <a:solidFill>
                  <a:srgbClr val="FF0000"/>
                </a:solidFill>
              </a:rPr>
              <a:t>Evt</a:t>
            </a:r>
            <a:r>
              <a:rPr lang="nl-BE" sz="1400" b="1" dirty="0" smtClean="0">
                <a:solidFill>
                  <a:srgbClr val="FF0000"/>
                </a:solidFill>
              </a:rPr>
              <a:t> activatie FLEX optie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6634849" y="5202911"/>
            <a:ext cx="22371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1400" b="1" dirty="0" smtClean="0">
                <a:solidFill>
                  <a:srgbClr val="FF0000"/>
                </a:solidFill>
              </a:rPr>
              <a:t>Uitvoeren FLEX (</a:t>
            </a:r>
            <a:r>
              <a:rPr lang="nl-BE" sz="1400" b="1" dirty="0" err="1" smtClean="0">
                <a:solidFill>
                  <a:srgbClr val="FF0000"/>
                </a:solidFill>
              </a:rPr>
              <a:t>vb</a:t>
            </a:r>
            <a:r>
              <a:rPr lang="nl-BE" sz="1400" b="1" dirty="0" smtClean="0">
                <a:solidFill>
                  <a:srgbClr val="FF0000"/>
                </a:solidFill>
              </a:rPr>
              <a:t> </a:t>
            </a:r>
            <a:r>
              <a:rPr lang="nl-BE" sz="1400" b="1" dirty="0">
                <a:solidFill>
                  <a:srgbClr val="FF0000"/>
                </a:solidFill>
              </a:rPr>
              <a:t>smart  box)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2" name="Explosion 1 51"/>
          <p:cNvSpPr/>
          <p:nvPr/>
        </p:nvSpPr>
        <p:spPr>
          <a:xfrm>
            <a:off x="3859313" y="2943863"/>
            <a:ext cx="1810355" cy="127743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Atrias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/>
      <p:bldP spid="47" grpId="0"/>
      <p:bldP spid="15" grpId="0" animBg="1"/>
      <p:bldP spid="49" grpId="0" animBg="1"/>
      <p:bldP spid="50" grpId="0" animBg="1"/>
      <p:bldP spid="5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458663" y="1797298"/>
            <a:ext cx="8442325" cy="26892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24300" y="2019443"/>
            <a:ext cx="4752975" cy="2120900"/>
          </a:xfrm>
          <a:prstGeom prst="rect">
            <a:avLst/>
          </a:prstGeom>
          <a:gradFill flip="none" rotWithShape="1">
            <a:gsLst>
              <a:gs pos="0">
                <a:srgbClr val="800080">
                  <a:tint val="66000"/>
                  <a:satMod val="160000"/>
                </a:srgbClr>
              </a:gs>
              <a:gs pos="50000">
                <a:srgbClr val="800080">
                  <a:tint val="44500"/>
                  <a:satMod val="160000"/>
                </a:srgbClr>
              </a:gs>
              <a:gs pos="100000">
                <a:srgbClr val="80008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C7A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 </a:t>
            </a:r>
            <a:endParaRPr lang="en-US" sz="1400" dirty="0"/>
          </a:p>
        </p:txBody>
      </p:sp>
      <p:sp>
        <p:nvSpPr>
          <p:cNvPr id="45" name="Up-Down Arrow 44"/>
          <p:cNvSpPr/>
          <p:nvPr/>
        </p:nvSpPr>
        <p:spPr>
          <a:xfrm>
            <a:off x="6053138" y="1490663"/>
            <a:ext cx="609600" cy="963612"/>
          </a:xfrm>
          <a:prstGeom prst="up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5938" y="2019443"/>
            <a:ext cx="2836862" cy="180022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BE" sz="1400" dirty="0"/>
              <a:t> </a:t>
            </a:r>
            <a:endParaRPr lang="en-US" sz="1400" dirty="0"/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>
          <a:xfrm>
            <a:off x="342900" y="204258"/>
            <a:ext cx="8801100" cy="971550"/>
          </a:xfrm>
        </p:spPr>
        <p:txBody>
          <a:bodyPr>
            <a:normAutofit fontScale="90000"/>
          </a:bodyPr>
          <a:lstStyle/>
          <a:p>
            <a:r>
              <a:rPr lang="nl-BE" sz="2700" dirty="0" smtClean="0"/>
              <a:t>Rol Atrias - </a:t>
            </a:r>
            <a:r>
              <a:rPr lang="nl-BE" sz="2700" dirty="0" err="1" smtClean="0"/>
              <a:t>Inhouse</a:t>
            </a:r>
            <a:r>
              <a:rPr lang="nl-BE" sz="2700" dirty="0" smtClean="0"/>
              <a:t> commerciële flexibiliteitsacties</a:t>
            </a:r>
            <a:br>
              <a:rPr lang="nl-BE" sz="2700" dirty="0" smtClean="0"/>
            </a:br>
            <a:r>
              <a:rPr lang="nl-BE" dirty="0" smtClean="0"/>
              <a:t/>
            </a:r>
            <a:br>
              <a:rPr lang="nl-BE" dirty="0" smtClean="0"/>
            </a:br>
            <a:endParaRPr lang="en-US" dirty="0" smtClean="0"/>
          </a:p>
        </p:txBody>
      </p:sp>
      <p:sp>
        <p:nvSpPr>
          <p:cNvPr id="13321" name="TextBox 5"/>
          <p:cNvSpPr txBox="1">
            <a:spLocks noChangeArrowheads="1"/>
          </p:cNvSpPr>
          <p:nvPr/>
        </p:nvSpPr>
        <p:spPr bwMode="auto">
          <a:xfrm>
            <a:off x="611188" y="2460625"/>
            <a:ext cx="2089150" cy="400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000" dirty="0">
                <a:solidFill>
                  <a:srgbClr val="C00000"/>
                </a:solidFill>
              </a:rPr>
              <a:t>SMART METER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1350" y="2460625"/>
            <a:ext cx="144303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BE" sz="2000" dirty="0">
                <a:solidFill>
                  <a:srgbClr val="963A96"/>
                </a:solidFill>
              </a:rPr>
              <a:t>Smart Box</a:t>
            </a:r>
            <a:endParaRPr lang="en-US" sz="2000" dirty="0">
              <a:solidFill>
                <a:srgbClr val="963A9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0505" y="3430805"/>
            <a:ext cx="144145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800080"/>
                </a:solidFill>
              </a:rPr>
              <a:t>Appliances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73913" y="3399055"/>
            <a:ext cx="1239837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BE" sz="2000" dirty="0">
                <a:solidFill>
                  <a:srgbClr val="800080"/>
                </a:solidFill>
              </a:rPr>
              <a:t>Display</a:t>
            </a:r>
            <a:endParaRPr lang="en-US" sz="2000" dirty="0">
              <a:solidFill>
                <a:srgbClr val="80008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588125" y="2860675"/>
            <a:ext cx="71438" cy="712788"/>
          </a:xfrm>
          <a:prstGeom prst="line">
            <a:avLst/>
          </a:prstGeom>
          <a:ln w="12700">
            <a:solidFill>
              <a:srgbClr val="963A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5167313" y="2855913"/>
            <a:ext cx="814387" cy="692150"/>
          </a:xfrm>
          <a:prstGeom prst="line">
            <a:avLst/>
          </a:prstGeom>
          <a:ln w="12700">
            <a:solidFill>
              <a:srgbClr val="963A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6722269" y="2896394"/>
            <a:ext cx="692150" cy="611188"/>
          </a:xfrm>
          <a:prstGeom prst="line">
            <a:avLst/>
          </a:prstGeom>
          <a:ln w="12700">
            <a:solidFill>
              <a:srgbClr val="963A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7260" y="5350445"/>
            <a:ext cx="3296742" cy="6463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dirty="0" smtClean="0">
                <a:solidFill>
                  <a:srgbClr val="C00000"/>
                </a:solidFill>
              </a:rPr>
              <a:t>Registratie</a:t>
            </a:r>
          </a:p>
          <a:p>
            <a:pPr>
              <a:defRPr/>
            </a:pPr>
            <a:r>
              <a:rPr lang="nl-BE" dirty="0" smtClean="0">
                <a:solidFill>
                  <a:srgbClr val="C00000"/>
                </a:solidFill>
              </a:rPr>
              <a:t>Marktcommunicatie</a:t>
            </a:r>
            <a:endParaRPr lang="nl-BE" dirty="0">
              <a:solidFill>
                <a:srgbClr val="C00000"/>
              </a:solidFill>
            </a:endParaRPr>
          </a:p>
        </p:txBody>
      </p:sp>
      <p:sp>
        <p:nvSpPr>
          <p:cNvPr id="13329" name="TextBox 30"/>
          <p:cNvSpPr txBox="1">
            <a:spLocks noChangeArrowheads="1"/>
          </p:cNvSpPr>
          <p:nvPr/>
        </p:nvSpPr>
        <p:spPr bwMode="auto">
          <a:xfrm>
            <a:off x="4923809" y="3819668"/>
            <a:ext cx="2871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1400" b="1" i="1" dirty="0">
                <a:solidFill>
                  <a:srgbClr val="963A96"/>
                </a:solidFill>
              </a:rPr>
              <a:t>COMMERCIAL ENVIRONMENT</a:t>
            </a:r>
            <a:endParaRPr lang="en-US" sz="1400" b="1" i="1" dirty="0">
              <a:solidFill>
                <a:srgbClr val="963A96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9327" y="4951272"/>
            <a:ext cx="3246437" cy="14773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963A9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BE" dirty="0" err="1">
                <a:solidFill>
                  <a:srgbClr val="800080"/>
                </a:solidFill>
              </a:rPr>
              <a:t>Aggregator</a:t>
            </a:r>
            <a:r>
              <a:rPr lang="nl-BE" dirty="0">
                <a:solidFill>
                  <a:srgbClr val="800080"/>
                </a:solidFill>
              </a:rPr>
              <a:t>/ESCO/LEV</a:t>
            </a:r>
          </a:p>
          <a:p>
            <a:pPr marL="285750" indent="-285750">
              <a:buFontTx/>
              <a:buChar char="-"/>
              <a:defRPr/>
            </a:pPr>
            <a:r>
              <a:rPr lang="nl-BE" dirty="0" smtClean="0">
                <a:solidFill>
                  <a:srgbClr val="800080"/>
                </a:solidFill>
              </a:rPr>
              <a:t>Energy Management</a:t>
            </a:r>
          </a:p>
          <a:p>
            <a:pPr marL="285750" indent="-285750">
              <a:buFontTx/>
              <a:buChar char="-"/>
              <a:defRPr/>
            </a:pPr>
            <a:r>
              <a:rPr lang="nl-BE" dirty="0" smtClean="0">
                <a:solidFill>
                  <a:srgbClr val="800080"/>
                </a:solidFill>
              </a:rPr>
              <a:t>Ondersteunende diensten</a:t>
            </a:r>
          </a:p>
          <a:p>
            <a:pPr marL="285750" indent="-285750">
              <a:buFontTx/>
              <a:buChar char="-"/>
              <a:defRPr/>
            </a:pPr>
            <a:r>
              <a:rPr lang="nl-BE" dirty="0" smtClean="0">
                <a:solidFill>
                  <a:srgbClr val="800080"/>
                </a:solidFill>
              </a:rPr>
              <a:t>DSM</a:t>
            </a:r>
            <a:endParaRPr lang="nl-BE" dirty="0">
              <a:solidFill>
                <a:srgbClr val="800080"/>
              </a:solidFill>
            </a:endParaRPr>
          </a:p>
          <a:p>
            <a:pPr marL="285750" indent="-285750">
              <a:buFontTx/>
              <a:buChar char="-"/>
              <a:defRPr/>
            </a:pPr>
            <a:endParaRPr lang="nl-BE" dirty="0">
              <a:solidFill>
                <a:srgbClr val="800080"/>
              </a:solidFill>
            </a:endParaRPr>
          </a:p>
        </p:txBody>
      </p:sp>
      <p:sp>
        <p:nvSpPr>
          <p:cNvPr id="13331" name="TextBox 38"/>
          <p:cNvSpPr txBox="1">
            <a:spLocks noChangeArrowheads="1"/>
          </p:cNvSpPr>
          <p:nvPr/>
        </p:nvSpPr>
        <p:spPr bwMode="auto">
          <a:xfrm>
            <a:off x="511382" y="3430805"/>
            <a:ext cx="2709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1400" b="1" i="1" dirty="0">
                <a:solidFill>
                  <a:srgbClr val="C00000"/>
                </a:solidFill>
              </a:rPr>
              <a:t>REGULATED ENVIRONMENT</a:t>
            </a:r>
            <a:endParaRPr lang="en-US" sz="1400" b="1" i="1" dirty="0">
              <a:solidFill>
                <a:srgbClr val="C00000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786063" y="2679700"/>
            <a:ext cx="2773362" cy="1588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3" name="TextBox 41"/>
          <p:cNvSpPr txBox="1">
            <a:spLocks noChangeArrowheads="1"/>
          </p:cNvSpPr>
          <p:nvPr/>
        </p:nvSpPr>
        <p:spPr bwMode="auto">
          <a:xfrm>
            <a:off x="3171209" y="2214563"/>
            <a:ext cx="1795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000" b="1" dirty="0"/>
              <a:t>STANDAARD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139547" y="1594006"/>
            <a:ext cx="440313" cy="850874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nl-BE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WAN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Up-Down Arrow 45"/>
          <p:cNvSpPr/>
          <p:nvPr/>
        </p:nvSpPr>
        <p:spPr>
          <a:xfrm>
            <a:off x="1400175" y="1452563"/>
            <a:ext cx="609600" cy="962025"/>
          </a:xfrm>
          <a:prstGeom prst="up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6" name="TextBox 47"/>
          <p:cNvSpPr txBox="1">
            <a:spLocks noChangeArrowheads="1"/>
          </p:cNvSpPr>
          <p:nvPr/>
        </p:nvSpPr>
        <p:spPr bwMode="auto">
          <a:xfrm>
            <a:off x="5651500" y="1112745"/>
            <a:ext cx="24842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b="1" dirty="0" smtClean="0">
                <a:solidFill>
                  <a:srgbClr val="800080"/>
                </a:solidFill>
                <a:latin typeface="+mn-lt"/>
                <a:cs typeface="+mn-cs"/>
              </a:rPr>
              <a:t>LEV/AGGREGATOR/…</a:t>
            </a:r>
            <a:endParaRPr lang="en-US" b="1" dirty="0">
              <a:solidFill>
                <a:srgbClr val="800080"/>
              </a:solidFill>
              <a:latin typeface="+mn-lt"/>
              <a:cs typeface="+mn-cs"/>
            </a:endParaRPr>
          </a:p>
        </p:txBody>
      </p:sp>
      <p:sp>
        <p:nvSpPr>
          <p:cNvPr id="13337" name="TextBox 48"/>
          <p:cNvSpPr txBox="1">
            <a:spLocks noChangeArrowheads="1"/>
          </p:cNvSpPr>
          <p:nvPr/>
        </p:nvSpPr>
        <p:spPr bwMode="auto">
          <a:xfrm>
            <a:off x="1371600" y="1089025"/>
            <a:ext cx="72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2000" dirty="0">
                <a:solidFill>
                  <a:srgbClr val="C00000"/>
                </a:solidFill>
              </a:rPr>
              <a:t>DNB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1763713" y="4221163"/>
            <a:ext cx="0" cy="72072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5899150" y="4762500"/>
            <a:ext cx="509588" cy="1588"/>
          </a:xfrm>
          <a:prstGeom prst="straightConnector1">
            <a:avLst/>
          </a:prstGeom>
          <a:ln>
            <a:solidFill>
              <a:srgbClr val="963A9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-87514" y="1838837"/>
            <a:ext cx="452047" cy="259228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nl-BE" sz="1600" b="1" dirty="0">
                <a:solidFill>
                  <a:srgbClr val="00642D"/>
                </a:solidFill>
              </a:rPr>
              <a:t>IN HOUSE</a:t>
            </a:r>
            <a:endParaRPr lang="en-US" sz="1600" b="1" dirty="0">
              <a:solidFill>
                <a:srgbClr val="00642D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108520" y="4869160"/>
            <a:ext cx="437427" cy="1608902"/>
          </a:xfrm>
          <a:prstGeom prst="rect">
            <a:avLst/>
          </a:prstGeom>
          <a:noFill/>
        </p:spPr>
        <p:txBody>
          <a:bodyPr vert="wordArtVert" wrap="none">
            <a:spAutoFit/>
          </a:bodyPr>
          <a:lstStyle/>
          <a:p>
            <a:pPr>
              <a:defRPr/>
            </a:pPr>
            <a:r>
              <a:rPr lang="nl-BE" sz="1400" b="1" dirty="0">
                <a:solidFill>
                  <a:srgbClr val="00642D"/>
                </a:solidFill>
              </a:rPr>
              <a:t>PROCES</a:t>
            </a:r>
            <a:endParaRPr lang="en-US" sz="1400" b="1" dirty="0">
              <a:solidFill>
                <a:srgbClr val="00642D"/>
              </a:solidFill>
            </a:endParaRPr>
          </a:p>
        </p:txBody>
      </p:sp>
      <p:cxnSp>
        <p:nvCxnSpPr>
          <p:cNvPr id="32" name="Straight Arrow Connector 31"/>
          <p:cNvCxnSpPr>
            <a:stCxn id="13337" idx="3"/>
            <a:endCxn id="13336" idx="1"/>
          </p:cNvCxnSpPr>
          <p:nvPr/>
        </p:nvCxnSpPr>
        <p:spPr>
          <a:xfrm>
            <a:off x="2100263" y="1289050"/>
            <a:ext cx="3551237" cy="8361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084888" y="2852738"/>
            <a:ext cx="69850" cy="712787"/>
          </a:xfrm>
          <a:prstGeom prst="line">
            <a:avLst/>
          </a:prstGeom>
          <a:ln w="12700">
            <a:solidFill>
              <a:srgbClr val="963A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42075" y="3430805"/>
            <a:ext cx="577850" cy="368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BE" dirty="0">
                <a:solidFill>
                  <a:srgbClr val="800080"/>
                </a:solidFill>
              </a:rPr>
              <a:t>PV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51500" y="3460968"/>
            <a:ext cx="504825" cy="3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l-BE" dirty="0">
                <a:solidFill>
                  <a:srgbClr val="800080"/>
                </a:solidFill>
              </a:rPr>
              <a:t>EV</a:t>
            </a:r>
            <a:endParaRPr lang="en-US" dirty="0">
              <a:solidFill>
                <a:srgbClr val="800080"/>
              </a:solidFill>
            </a:endParaRPr>
          </a:p>
        </p:txBody>
      </p:sp>
      <p:sp>
        <p:nvSpPr>
          <p:cNvPr id="13348" name="TextBox 55"/>
          <p:cNvSpPr txBox="1">
            <a:spLocks noChangeArrowheads="1"/>
          </p:cNvSpPr>
          <p:nvPr/>
        </p:nvSpPr>
        <p:spPr bwMode="auto">
          <a:xfrm>
            <a:off x="3972719" y="3006507"/>
            <a:ext cx="3095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nl-BE" sz="1200" b="1" dirty="0">
                <a:solidFill>
                  <a:srgbClr val="800080"/>
                </a:solidFill>
              </a:rPr>
              <a:t> Inclusief  Metering   &amp;   Schakeling</a:t>
            </a:r>
            <a:endParaRPr lang="en-US" sz="1200" b="1" dirty="0">
              <a:solidFill>
                <a:srgbClr val="80008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06EE0-CA26-42B7-9A3C-306040C6A6DA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37" name="Explosion 1 36"/>
          <p:cNvSpPr/>
          <p:nvPr/>
        </p:nvSpPr>
        <p:spPr>
          <a:xfrm>
            <a:off x="2488758" y="690033"/>
            <a:ext cx="2750433" cy="1277439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Marketplace</a:t>
            </a:r>
            <a:endParaRPr lang="nl-B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=&gt; Atrias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Left Brace 13"/>
          <p:cNvSpPr/>
          <p:nvPr/>
        </p:nvSpPr>
        <p:spPr>
          <a:xfrm>
            <a:off x="328907" y="1700808"/>
            <a:ext cx="129756" cy="288071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b="1" dirty="0"/>
          </a:p>
        </p:txBody>
      </p:sp>
      <p:sp>
        <p:nvSpPr>
          <p:cNvPr id="15" name="Left Brace 14"/>
          <p:cNvSpPr/>
          <p:nvPr/>
        </p:nvSpPr>
        <p:spPr>
          <a:xfrm>
            <a:off x="364533" y="4941888"/>
            <a:ext cx="45719" cy="1372521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</p:spTree>
    <p:extLst>
      <p:ext uri="{BB962C8B-B14F-4D97-AF65-F5344CB8AC3E}">
        <p14:creationId xmlns:p14="http://schemas.microsoft.com/office/powerpoint/2010/main" val="399696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95201"/>
            <a:ext cx="8388424" cy="971896"/>
          </a:xfrm>
        </p:spPr>
        <p:txBody>
          <a:bodyPr/>
          <a:lstStyle/>
          <a:p>
            <a:r>
              <a:rPr lang="nl-BE" dirty="0" smtClean="0"/>
              <a:t>Besluit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9552" y="1196752"/>
            <a:ext cx="7987744" cy="4485592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/>
              <a:t>Gelet op de evoluties in de markt… </a:t>
            </a:r>
          </a:p>
          <a:p>
            <a:pPr lvl="1"/>
            <a:r>
              <a:rPr lang="nl-BE" dirty="0" smtClean="0"/>
              <a:t>meer FLEX nodig  voor het evenwicht &amp; congestiebeheer</a:t>
            </a:r>
          </a:p>
          <a:p>
            <a:pPr lvl="1"/>
            <a:r>
              <a:rPr lang="nl-BE" dirty="0" smtClean="0"/>
              <a:t>Streven naar een economisch efficiënte oplossing =&gt; commerciële FLEX</a:t>
            </a:r>
          </a:p>
          <a:p>
            <a:r>
              <a:rPr lang="nl-BE" dirty="0" smtClean="0"/>
              <a:t>Belangrijke rol van commerciële marktpartij om FLEX aan te bieden</a:t>
            </a:r>
          </a:p>
          <a:p>
            <a:r>
              <a:rPr lang="nl-BE" dirty="0" smtClean="0"/>
              <a:t>Respecteer rol ARP/BRP en leverancier in alle timeframes </a:t>
            </a:r>
          </a:p>
          <a:p>
            <a:pPr lvl="1"/>
            <a:r>
              <a:rPr lang="nl-BE" dirty="0" err="1" smtClean="0"/>
              <a:t>forecasting</a:t>
            </a:r>
            <a:r>
              <a:rPr lang="nl-BE" dirty="0" smtClean="0"/>
              <a:t>, </a:t>
            </a:r>
            <a:r>
              <a:rPr lang="nl-BE" dirty="0" err="1" smtClean="0"/>
              <a:t>sourcing</a:t>
            </a:r>
            <a:r>
              <a:rPr lang="nl-BE" dirty="0" smtClean="0"/>
              <a:t>, pricing, </a:t>
            </a:r>
            <a:r>
              <a:rPr lang="nl-BE" dirty="0" err="1" smtClean="0"/>
              <a:t>balancing</a:t>
            </a:r>
            <a:r>
              <a:rPr lang="nl-BE" dirty="0" smtClean="0"/>
              <a:t>, facturatie,…</a:t>
            </a:r>
          </a:p>
          <a:p>
            <a:r>
              <a:rPr lang="nl-BE" dirty="0" smtClean="0"/>
              <a:t>Zorg voor een afdoende datamodel:</a:t>
            </a:r>
          </a:p>
          <a:p>
            <a:pPr lvl="1"/>
            <a:r>
              <a:rPr lang="nl-BE" dirty="0" smtClean="0"/>
              <a:t>met juiste en tijdige informatie naar de betrokken partijen</a:t>
            </a:r>
          </a:p>
          <a:p>
            <a:pPr lvl="1"/>
            <a:r>
              <a:rPr lang="nl-BE" smtClean="0"/>
              <a:t>rol Atrias </a:t>
            </a:r>
            <a:endParaRPr lang="nl-BE" dirty="0" smtClean="0"/>
          </a:p>
          <a:p>
            <a:r>
              <a:rPr lang="nl-BE" dirty="0" smtClean="0"/>
              <a:t>FEBEG vraagt aandacht voor R3 </a:t>
            </a:r>
            <a:r>
              <a:rPr lang="nl-BE" dirty="0" err="1"/>
              <a:t>D</a:t>
            </a:r>
            <a:r>
              <a:rPr lang="nl-BE" dirty="0" err="1" smtClean="0"/>
              <a:t>ynamic</a:t>
            </a:r>
            <a:r>
              <a:rPr lang="nl-BE" dirty="0" smtClean="0"/>
              <a:t> Profile, FLEX toegang,… </a:t>
            </a:r>
          </a:p>
          <a:p>
            <a:pPr lvl="1"/>
            <a:r>
              <a:rPr lang="nl-BE" dirty="0" smtClean="0"/>
              <a:t>gelet op impact hiervan op de rol als evenwichtsverantwoordelijke.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F80D7419-57CA-41BA-A1FD-1B080976A22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3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24</a:t>
            </a:fld>
            <a:endParaRPr lang="nl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243013"/>
            <a:ext cx="1798637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72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CONTACT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dirty="0" smtClean="0"/>
          </a:p>
          <a:p>
            <a:pPr marL="0" indent="0" algn="ctr">
              <a:buNone/>
            </a:pP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Katharina Bonte</a:t>
            </a:r>
          </a:p>
          <a:p>
            <a:pPr marL="0" indent="0" algn="ctr">
              <a:buNone/>
            </a:pPr>
            <a:r>
              <a:rPr lang="nl-BE" dirty="0" smtClean="0"/>
              <a:t>Katharina.bonte@febeg.be</a:t>
            </a:r>
            <a:endParaRPr lang="nl-BE" dirty="0"/>
          </a:p>
          <a:p>
            <a:pPr marL="0" indent="0" algn="ctr">
              <a:buNone/>
            </a:pPr>
            <a:r>
              <a:rPr lang="nl-BE" dirty="0" smtClean="0"/>
              <a:t>0032-2/500.85.87</a:t>
            </a:r>
            <a:endParaRPr lang="nl-BE" dirty="0"/>
          </a:p>
          <a:p>
            <a:pPr marL="0" indent="0" algn="ctr">
              <a:buNone/>
            </a:pPr>
            <a:r>
              <a:rPr lang="nl-BE" dirty="0"/>
              <a:t>www.febeg.be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33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Markt in evolutie…</a:t>
            </a:r>
          </a:p>
          <a:p>
            <a:r>
              <a:rPr lang="nl-BE" dirty="0" smtClean="0"/>
              <a:t>Groeiend aanbod van flexibiliteit</a:t>
            </a:r>
          </a:p>
          <a:p>
            <a:r>
              <a:rPr lang="nl-BE" dirty="0" smtClean="0"/>
              <a:t>Rollen</a:t>
            </a:r>
          </a:p>
          <a:p>
            <a:pPr lvl="1"/>
            <a:r>
              <a:rPr lang="nl-BE" dirty="0" smtClean="0"/>
              <a:t>Marktrollen &amp; Service rollen</a:t>
            </a:r>
          </a:p>
          <a:p>
            <a:pPr lvl="1"/>
            <a:r>
              <a:rPr lang="nl-BE" dirty="0" smtClean="0"/>
              <a:t>Centrale rol BRP in alle timeframes</a:t>
            </a:r>
          </a:p>
          <a:p>
            <a:r>
              <a:rPr lang="nl-BE" dirty="0" smtClean="0"/>
              <a:t>Respecteer de marktrollen BRP/LEV</a:t>
            </a:r>
          </a:p>
          <a:p>
            <a:pPr lvl="1"/>
            <a:r>
              <a:rPr lang="nl-BE" dirty="0" smtClean="0"/>
              <a:t>R3 </a:t>
            </a:r>
            <a:r>
              <a:rPr lang="nl-BE" dirty="0" err="1" smtClean="0"/>
              <a:t>Dynamic</a:t>
            </a:r>
            <a:r>
              <a:rPr lang="nl-BE" dirty="0" smtClean="0"/>
              <a:t> Profile (afname)</a:t>
            </a:r>
          </a:p>
          <a:p>
            <a:pPr lvl="1"/>
            <a:r>
              <a:rPr lang="nl-BE" dirty="0" smtClean="0"/>
              <a:t>Flexibele toegang</a:t>
            </a:r>
          </a:p>
          <a:p>
            <a:r>
              <a:rPr lang="nl-BE" dirty="0" smtClean="0"/>
              <a:t>Rol Atrias - </a:t>
            </a:r>
            <a:r>
              <a:rPr lang="nl-BE" dirty="0" err="1" smtClean="0"/>
              <a:t>facilitator</a:t>
            </a:r>
            <a:endParaRPr lang="nl-BE" dirty="0" smtClean="0"/>
          </a:p>
          <a:p>
            <a:r>
              <a:rPr lang="nl-BE" dirty="0" smtClean="0"/>
              <a:t>Besluit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>
          <a:xfrm>
            <a:off x="395532" y="6453336"/>
            <a:ext cx="1944215" cy="365129"/>
          </a:xfrm>
        </p:spPr>
        <p:txBody>
          <a:bodyPr/>
          <a:lstStyle/>
          <a:p>
            <a:pPr lvl="0"/>
            <a:r>
              <a:rPr lang="nl-BE" smtClean="0"/>
              <a:t>24 juni 2013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07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latin typeface="Calibri" pitchFamily="34" charset="0"/>
              </a:rPr>
              <a:t>Markt in evolutie…</a:t>
            </a:r>
            <a:endParaRPr lang="nl-BE" dirty="0" smtClean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435975" cy="4824413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Wijziging van het paradigma: nl </a:t>
            </a:r>
          </a:p>
          <a:p>
            <a:pPr lvl="1"/>
            <a:r>
              <a:rPr lang="nl-BE" dirty="0" smtClean="0"/>
              <a:t>van ‘productie volgt consumptie’ (vandaag) </a:t>
            </a:r>
          </a:p>
          <a:p>
            <a:pPr lvl="1"/>
            <a:r>
              <a:rPr lang="nl-BE" dirty="0" smtClean="0"/>
              <a:t>naar ‘verbruik/afname aan te passen aan de productie’ </a:t>
            </a:r>
          </a:p>
          <a:p>
            <a:pPr lvl="2"/>
            <a:r>
              <a:rPr lang="nl-NL" dirty="0" smtClean="0"/>
              <a:t>teneinde de hernieuwbare energieproductie ten volle te benutten; EN </a:t>
            </a:r>
          </a:p>
          <a:p>
            <a:pPr lvl="2"/>
            <a:r>
              <a:rPr lang="nl-NL" dirty="0" smtClean="0"/>
              <a:t>evenwicht te behouden tussen productie en consumptie</a:t>
            </a:r>
            <a:r>
              <a:rPr lang="nl-BE" dirty="0" smtClean="0"/>
              <a:t> </a:t>
            </a:r>
            <a:r>
              <a:rPr lang="nl-NL" dirty="0" smtClean="0"/>
              <a:t>van elektriciteit</a:t>
            </a:r>
          </a:p>
          <a:p>
            <a:r>
              <a:rPr lang="nl-BE" dirty="0" smtClean="0">
                <a:sym typeface="Wingdings" pitchFamily="2" charset="2"/>
              </a:rPr>
              <a:t>Nood </a:t>
            </a:r>
            <a:r>
              <a:rPr lang="nl-BE" dirty="0">
                <a:sym typeface="Wingdings" pitchFamily="2" charset="2"/>
              </a:rPr>
              <a:t>aan een </a:t>
            </a:r>
            <a:r>
              <a:rPr lang="nl-BE" b="1" dirty="0">
                <a:sym typeface="Wingdings" pitchFamily="2" charset="2"/>
              </a:rPr>
              <a:t>economisch efficiënte oplossing</a:t>
            </a:r>
            <a:r>
              <a:rPr lang="nl-BE" b="1" dirty="0" smtClean="0">
                <a:sym typeface="Wingdings" pitchFamily="2" charset="2"/>
              </a:rPr>
              <a:t>:</a:t>
            </a:r>
            <a:endParaRPr lang="nl-NL" b="1" dirty="0" smtClean="0"/>
          </a:p>
          <a:p>
            <a:endParaRPr lang="en-GB" b="1" dirty="0" smtClean="0"/>
          </a:p>
          <a:p>
            <a:pPr marL="0" indent="0">
              <a:buNone/>
            </a:pPr>
            <a:r>
              <a:rPr lang="nl-BE" dirty="0" smtClean="0">
                <a:sym typeface="Wingdings" pitchFamily="2" charset="2"/>
              </a:rPr>
              <a:t> 	</a:t>
            </a:r>
            <a:endParaRPr lang="nl-BE" sz="2000" dirty="0" smtClean="0"/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BE" smtClean="0">
                <a:latin typeface="AvantGarde"/>
              </a:rPr>
              <a:t>24 juni 2013</a:t>
            </a:r>
            <a:endParaRPr dirty="0" smtClean="0">
              <a:latin typeface="AvantGarde"/>
            </a:endParaRP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FF8AE4-ED6D-4359-BCC9-1132F6556370}" type="slidenum">
              <a:rPr lang="en-GB" smtClean="0">
                <a:latin typeface="AvantGarde"/>
              </a:rPr>
              <a:pPr>
                <a:defRPr/>
              </a:pPr>
              <a:t>4</a:t>
            </a:fld>
            <a:endParaRPr lang="en-GB" smtClean="0">
              <a:latin typeface="AvantGarde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51520" y="5281784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Cloud 2"/>
          <p:cNvSpPr/>
          <p:nvPr/>
        </p:nvSpPr>
        <p:spPr>
          <a:xfrm>
            <a:off x="1475656" y="5039468"/>
            <a:ext cx="6840760" cy="914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ym typeface="Wingdings" pitchFamily="2" charset="2"/>
              </a:rPr>
              <a:t>FLEXIBILITEIT - FLEX</a:t>
            </a:r>
            <a:endParaRPr lang="nl-BE" sz="24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4556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>
                <a:sym typeface="Wingdings" pitchFamily="2" charset="2"/>
              </a:rPr>
              <a:t>FLEX als </a:t>
            </a:r>
            <a:r>
              <a:rPr lang="nl-BE" dirty="0">
                <a:sym typeface="Wingdings" pitchFamily="2" charset="2"/>
              </a:rPr>
              <a:t>e</a:t>
            </a:r>
            <a:r>
              <a:rPr lang="nl-BE" dirty="0" smtClean="0">
                <a:sym typeface="Wingdings" pitchFamily="2" charset="2"/>
              </a:rPr>
              <a:t>conomisch </a:t>
            </a:r>
            <a:r>
              <a:rPr lang="nl-BE" dirty="0">
                <a:sym typeface="Wingdings" pitchFamily="2" charset="2"/>
              </a:rPr>
              <a:t>efficiënte </a:t>
            </a:r>
            <a:r>
              <a:rPr lang="nl-BE" dirty="0" smtClean="0">
                <a:sym typeface="Wingdings" pitchFamily="2" charset="2"/>
              </a:rPr>
              <a:t>oplossing</a:t>
            </a:r>
            <a:endParaRPr lang="nl-BE" dirty="0">
              <a:sym typeface="Wingdings" pitchFamily="2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48" y="1124745"/>
            <a:ext cx="8179200" cy="3888432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nl-BE" dirty="0" smtClean="0">
              <a:sym typeface="Wingdings" pitchFamily="2" charset="2"/>
            </a:endParaRPr>
          </a:p>
          <a:p>
            <a:r>
              <a:rPr lang="nl-BE" dirty="0" smtClean="0">
                <a:sym typeface="Wingdings" pitchFamily="2" charset="2"/>
              </a:rPr>
              <a:t>Aanbod FLEX is </a:t>
            </a:r>
            <a:r>
              <a:rPr lang="nl-BE" dirty="0">
                <a:sym typeface="Wingdings" pitchFamily="2" charset="2"/>
              </a:rPr>
              <a:t>een </a:t>
            </a:r>
            <a:r>
              <a:rPr lang="nl-BE" dirty="0" err="1">
                <a:sym typeface="Wingdings" pitchFamily="2" charset="2"/>
              </a:rPr>
              <a:t>marktgebaseerde</a:t>
            </a:r>
            <a:r>
              <a:rPr lang="nl-BE" dirty="0">
                <a:sym typeface="Wingdings" pitchFamily="2" charset="2"/>
              </a:rPr>
              <a:t> commerciële activiteit</a:t>
            </a:r>
          </a:p>
          <a:p>
            <a:pPr lvl="1"/>
            <a:r>
              <a:rPr lang="nl-BE" dirty="0" smtClean="0">
                <a:sym typeface="Wingdings" pitchFamily="2" charset="2"/>
              </a:rPr>
              <a:t>FLEX op niveau van de productie </a:t>
            </a:r>
            <a:endParaRPr lang="nl-BE" dirty="0">
              <a:sym typeface="Wingdings" pitchFamily="2" charset="2"/>
            </a:endParaRPr>
          </a:p>
          <a:p>
            <a:pPr lvl="1"/>
            <a:r>
              <a:rPr lang="nl-BE" dirty="0">
                <a:sym typeface="Wingdings" pitchFamily="2" charset="2"/>
              </a:rPr>
              <a:t>FLEX op niveau van de afname </a:t>
            </a:r>
          </a:p>
          <a:p>
            <a:pPr lvl="1"/>
            <a:r>
              <a:rPr lang="nl-BE" dirty="0">
                <a:sym typeface="Wingdings" pitchFamily="2" charset="2"/>
              </a:rPr>
              <a:t>FLEX </a:t>
            </a:r>
            <a:r>
              <a:rPr lang="nl-BE" dirty="0" smtClean="0">
                <a:sym typeface="Wingdings" pitchFamily="2" charset="2"/>
              </a:rPr>
              <a:t>via </a:t>
            </a:r>
            <a:r>
              <a:rPr lang="nl-BE" dirty="0">
                <a:sym typeface="Wingdings" pitchFamily="2" charset="2"/>
              </a:rPr>
              <a:t>storage</a:t>
            </a:r>
          </a:p>
          <a:p>
            <a:r>
              <a:rPr lang="en-GB" dirty="0" err="1"/>
              <a:t>Ook</a:t>
            </a:r>
            <a:r>
              <a:rPr lang="en-GB" dirty="0"/>
              <a:t> de </a:t>
            </a:r>
            <a:r>
              <a:rPr lang="en-GB" dirty="0" err="1"/>
              <a:t>activiteiten</a:t>
            </a:r>
            <a:r>
              <a:rPr lang="en-GB" dirty="0"/>
              <a:t> </a:t>
            </a:r>
            <a:r>
              <a:rPr lang="en-GB" dirty="0" err="1"/>
              <a:t>ná</a:t>
            </a:r>
            <a:r>
              <a:rPr lang="en-GB" dirty="0"/>
              <a:t> de meter </a:t>
            </a:r>
            <a:r>
              <a:rPr lang="en-GB" dirty="0" err="1"/>
              <a:t>behoren</a:t>
            </a:r>
            <a:r>
              <a:rPr lang="en-GB" dirty="0"/>
              <a:t> tot de </a:t>
            </a:r>
            <a:r>
              <a:rPr lang="en-GB" dirty="0" err="1"/>
              <a:t>commerciële</a:t>
            </a:r>
            <a:r>
              <a:rPr lang="en-GB" dirty="0"/>
              <a:t> </a:t>
            </a:r>
            <a:r>
              <a:rPr lang="en-GB" dirty="0" err="1"/>
              <a:t>sfeer</a:t>
            </a:r>
            <a:endParaRPr lang="en-GB" dirty="0"/>
          </a:p>
          <a:p>
            <a:pPr lvl="1"/>
            <a:r>
              <a:rPr lang="en-GB" dirty="0" err="1" smtClean="0"/>
              <a:t>Rol</a:t>
            </a:r>
            <a:r>
              <a:rPr lang="en-GB" dirty="0" smtClean="0"/>
              <a:t> </a:t>
            </a:r>
            <a:r>
              <a:rPr lang="en-GB" dirty="0" err="1"/>
              <a:t>leveranciers</a:t>
            </a:r>
            <a:r>
              <a:rPr lang="en-GB" dirty="0"/>
              <a:t>, ESCO’s, </a:t>
            </a:r>
            <a:r>
              <a:rPr lang="en-GB" dirty="0" err="1"/>
              <a:t>aggregatoren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5</a:t>
            </a:fld>
            <a:endParaRPr lang="nl-BE"/>
          </a:p>
        </p:txBody>
      </p:sp>
      <p:sp>
        <p:nvSpPr>
          <p:cNvPr id="6" name="Right Arrow 5"/>
          <p:cNvSpPr/>
          <p:nvPr/>
        </p:nvSpPr>
        <p:spPr>
          <a:xfrm>
            <a:off x="209216" y="5588100"/>
            <a:ext cx="978408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Cloud 6"/>
          <p:cNvSpPr/>
          <p:nvPr/>
        </p:nvSpPr>
        <p:spPr>
          <a:xfrm>
            <a:off x="1187624" y="5373216"/>
            <a:ext cx="6840760" cy="9144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b="1" dirty="0" smtClean="0">
                <a:sym typeface="Wingdings" pitchFamily="2" charset="2"/>
              </a:rPr>
              <a:t>COMMERCIËLE FLEX</a:t>
            </a:r>
            <a:endParaRPr lang="nl-BE" sz="24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67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7013" y="215900"/>
            <a:ext cx="8651875" cy="971550"/>
          </a:xfrm>
        </p:spPr>
        <p:txBody>
          <a:bodyPr/>
          <a:lstStyle/>
          <a:p>
            <a:r>
              <a:rPr lang="nl-BE" sz="2400" dirty="0" smtClean="0"/>
              <a:t>FLEX via commerciële partijen</a:t>
            </a:r>
            <a:endParaRPr lang="fr-BE" sz="24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77838" y="692696"/>
            <a:ext cx="2571775" cy="532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BE" b="1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nl-BE" b="1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nl-BE" b="1" u="sng" dirty="0" smtClean="0">
                <a:solidFill>
                  <a:srgbClr val="FF0000"/>
                </a:solidFill>
              </a:rPr>
              <a:t>Globaal </a:t>
            </a:r>
            <a:r>
              <a:rPr lang="nl-BE" b="1" u="sng" dirty="0">
                <a:solidFill>
                  <a:srgbClr val="FF0000"/>
                </a:solidFill>
              </a:rPr>
              <a:t>- </a:t>
            </a:r>
            <a:r>
              <a:rPr lang="nl-BE" b="1" u="sng" dirty="0" smtClean="0">
                <a:solidFill>
                  <a:srgbClr val="FF0000"/>
                </a:solidFill>
              </a:rPr>
              <a:t>Transmissie</a:t>
            </a:r>
            <a:endParaRPr lang="nl-BE" b="1" u="sng" dirty="0">
              <a:solidFill>
                <a:srgbClr val="FF0000"/>
              </a:solidFill>
            </a:endParaRPr>
          </a:p>
          <a:p>
            <a:pPr>
              <a:defRPr/>
            </a:pPr>
            <a:endParaRPr lang="nl-BE" sz="14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fr-BE" sz="1400" b="1" dirty="0" err="1">
                <a:solidFill>
                  <a:schemeClr val="bg1"/>
                </a:solidFill>
              </a:rPr>
              <a:t>Evenwicht</a:t>
            </a:r>
            <a:r>
              <a:rPr lang="fr-BE" sz="1400" b="1" dirty="0">
                <a:solidFill>
                  <a:schemeClr val="bg1"/>
                </a:solidFill>
              </a:rPr>
              <a:t> </a:t>
            </a:r>
            <a:r>
              <a:rPr lang="fr-BE" sz="1400" b="1" dirty="0" smtClean="0">
                <a:solidFill>
                  <a:schemeClr val="bg1"/>
                </a:solidFill>
              </a:rPr>
              <a:t>Elia </a:t>
            </a:r>
            <a:r>
              <a:rPr lang="fr-BE" sz="1400" b="1" dirty="0" err="1" smtClean="0">
                <a:solidFill>
                  <a:schemeClr val="bg1"/>
                </a:solidFill>
              </a:rPr>
              <a:t>regelzone</a:t>
            </a:r>
            <a:r>
              <a:rPr lang="fr-BE" sz="1400" b="1" dirty="0" smtClean="0">
                <a:solidFill>
                  <a:schemeClr val="bg1"/>
                </a:solidFill>
              </a:rPr>
              <a:t> </a:t>
            </a:r>
            <a:endParaRPr lang="fr-BE" sz="14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fr-BE" sz="1400" b="1" dirty="0" err="1">
                <a:solidFill>
                  <a:schemeClr val="bg1"/>
                </a:solidFill>
              </a:rPr>
              <a:t>Evenwicht</a:t>
            </a:r>
            <a:r>
              <a:rPr lang="fr-BE" sz="1400" b="1" dirty="0">
                <a:solidFill>
                  <a:schemeClr val="bg1"/>
                </a:solidFill>
              </a:rPr>
              <a:t> </a:t>
            </a:r>
            <a:r>
              <a:rPr lang="fr-BE" sz="1400" b="1" dirty="0" smtClean="0">
                <a:solidFill>
                  <a:schemeClr val="bg1"/>
                </a:solidFill>
              </a:rPr>
              <a:t>= </a:t>
            </a:r>
            <a:r>
              <a:rPr lang="fr-BE" sz="1400" b="1" dirty="0" err="1" smtClean="0">
                <a:solidFill>
                  <a:schemeClr val="bg1"/>
                </a:solidFill>
              </a:rPr>
              <a:t>marktproces</a:t>
            </a:r>
            <a:endParaRPr lang="fr-BE" sz="14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endParaRPr lang="fr-BE" sz="14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fr-BE" sz="1400" b="1" dirty="0" err="1">
                <a:solidFill>
                  <a:schemeClr val="bg1"/>
                </a:solidFill>
              </a:rPr>
              <a:t>Rol</a:t>
            </a:r>
            <a:r>
              <a:rPr lang="fr-BE" sz="1400" b="1" dirty="0">
                <a:solidFill>
                  <a:schemeClr val="bg1"/>
                </a:solidFill>
              </a:rPr>
              <a:t> </a:t>
            </a:r>
            <a:r>
              <a:rPr lang="fr-BE" sz="1400" b="1" dirty="0" smtClean="0">
                <a:solidFill>
                  <a:schemeClr val="bg1"/>
                </a:solidFill>
              </a:rPr>
              <a:t>ARP</a:t>
            </a:r>
            <a:endParaRPr lang="fr-BE" sz="14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>
                <a:solidFill>
                  <a:schemeClr val="bg1"/>
                </a:solidFill>
              </a:rPr>
              <a:t>Sourcing van </a:t>
            </a:r>
            <a:r>
              <a:rPr lang="fr-BE" sz="1200" b="1" dirty="0" err="1" smtClean="0">
                <a:solidFill>
                  <a:schemeClr val="bg1"/>
                </a:solidFill>
              </a:rPr>
              <a:t>energie</a:t>
            </a:r>
            <a:r>
              <a:rPr lang="fr-BE" sz="1200" b="1" dirty="0" smtClean="0">
                <a:solidFill>
                  <a:schemeClr val="bg1"/>
                </a:solidFill>
              </a:rPr>
              <a:t> </a:t>
            </a: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 smtClean="0">
                <a:solidFill>
                  <a:schemeClr val="bg1"/>
                </a:solidFill>
              </a:rPr>
              <a:t>Nominaties</a:t>
            </a:r>
            <a:r>
              <a:rPr lang="fr-BE" sz="1200" b="1" dirty="0" smtClean="0">
                <a:solidFill>
                  <a:schemeClr val="bg1"/>
                </a:solidFill>
              </a:rPr>
              <a:t> </a:t>
            </a:r>
            <a:r>
              <a:rPr lang="fr-BE" sz="1200" b="1" dirty="0">
                <a:solidFill>
                  <a:schemeClr val="bg1"/>
                </a:solidFill>
              </a:rPr>
              <a:t>(day ahead)</a:t>
            </a: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>
                <a:solidFill>
                  <a:schemeClr val="bg1"/>
                </a:solidFill>
              </a:rPr>
              <a:t>Bijsturingen</a:t>
            </a:r>
            <a:r>
              <a:rPr lang="fr-BE" sz="1200" b="1" dirty="0">
                <a:solidFill>
                  <a:schemeClr val="bg1"/>
                </a:solidFill>
              </a:rPr>
              <a:t>  (intraday)</a:t>
            </a: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 smtClean="0">
                <a:solidFill>
                  <a:schemeClr val="bg1"/>
                </a:solidFill>
              </a:rPr>
              <a:t>Onevenwichtsmarkt</a:t>
            </a:r>
            <a:endParaRPr lang="fr-BE" sz="12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endParaRPr lang="fr-BE" sz="14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fr-BE" sz="1400" b="1" dirty="0" err="1">
                <a:solidFill>
                  <a:schemeClr val="bg1"/>
                </a:solidFill>
              </a:rPr>
              <a:t>Systeem</a:t>
            </a:r>
            <a:r>
              <a:rPr lang="fr-BE" sz="1400" b="1" dirty="0">
                <a:solidFill>
                  <a:schemeClr val="bg1"/>
                </a:solidFill>
              </a:rPr>
              <a:t> </a:t>
            </a:r>
            <a:r>
              <a:rPr lang="fr-BE" sz="1400" b="1" dirty="0" err="1" smtClean="0">
                <a:solidFill>
                  <a:schemeClr val="bg1"/>
                </a:solidFill>
              </a:rPr>
              <a:t>diensten</a:t>
            </a:r>
            <a:r>
              <a:rPr lang="fr-BE" sz="1400" b="1" dirty="0" smtClean="0">
                <a:solidFill>
                  <a:schemeClr val="bg1"/>
                </a:solidFill>
              </a:rPr>
              <a:t> (ARP/BRP)</a:t>
            </a:r>
            <a:endParaRPr lang="fr-BE" sz="14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>
                <a:solidFill>
                  <a:schemeClr val="bg1"/>
                </a:solidFill>
              </a:rPr>
              <a:t>Reserve </a:t>
            </a:r>
            <a:r>
              <a:rPr lang="fr-BE" sz="1200" b="1" dirty="0" err="1">
                <a:solidFill>
                  <a:schemeClr val="bg1"/>
                </a:solidFill>
              </a:rPr>
              <a:t>primair</a:t>
            </a:r>
            <a:r>
              <a:rPr lang="fr-BE" sz="1200" b="1" dirty="0">
                <a:solidFill>
                  <a:schemeClr val="bg1"/>
                </a:solidFill>
              </a:rPr>
              <a:t>/ </a:t>
            </a:r>
            <a:r>
              <a:rPr lang="fr-BE" sz="1200" b="1" dirty="0" err="1">
                <a:solidFill>
                  <a:schemeClr val="bg1"/>
                </a:solidFill>
              </a:rPr>
              <a:t>secundair</a:t>
            </a:r>
            <a:r>
              <a:rPr lang="fr-BE" sz="1200" b="1" dirty="0">
                <a:solidFill>
                  <a:schemeClr val="bg1"/>
                </a:solidFill>
              </a:rPr>
              <a:t> /</a:t>
            </a:r>
            <a:r>
              <a:rPr lang="fr-BE" sz="1200" b="1" dirty="0" err="1" smtClean="0">
                <a:solidFill>
                  <a:schemeClr val="bg1"/>
                </a:solidFill>
              </a:rPr>
              <a:t>tertiair</a:t>
            </a:r>
            <a:r>
              <a:rPr lang="fr-BE" sz="1200" b="1" dirty="0" smtClean="0">
                <a:solidFill>
                  <a:schemeClr val="bg1"/>
                </a:solidFill>
              </a:rPr>
              <a:t>/</a:t>
            </a:r>
            <a:r>
              <a:rPr lang="fr-BE" sz="1200" b="1" dirty="0" err="1" smtClean="0">
                <a:solidFill>
                  <a:schemeClr val="bg1"/>
                </a:solidFill>
              </a:rPr>
              <a:t>Vrije</a:t>
            </a:r>
            <a:r>
              <a:rPr lang="fr-BE" sz="1200" b="1" dirty="0" smtClean="0">
                <a:solidFill>
                  <a:schemeClr val="bg1"/>
                </a:solidFill>
              </a:rPr>
              <a:t> </a:t>
            </a:r>
            <a:r>
              <a:rPr lang="fr-BE" sz="1200" b="1" dirty="0" err="1" smtClean="0">
                <a:solidFill>
                  <a:schemeClr val="bg1"/>
                </a:solidFill>
              </a:rPr>
              <a:t>biedingen</a:t>
            </a:r>
            <a:r>
              <a:rPr lang="fr-BE" sz="1200" b="1" dirty="0" smtClean="0">
                <a:solidFill>
                  <a:schemeClr val="bg1"/>
                </a:solidFill>
              </a:rPr>
              <a:t> (DSM)</a:t>
            </a: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>
                <a:solidFill>
                  <a:schemeClr val="bg1"/>
                </a:solidFill>
              </a:rPr>
              <a:t>Congestiebeheer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 smtClean="0">
                <a:solidFill>
                  <a:schemeClr val="bg1"/>
                </a:solidFill>
              </a:rPr>
              <a:t>Netverliezen</a:t>
            </a:r>
            <a:endParaRPr lang="fr-BE" sz="1200" b="1" dirty="0" smtClean="0">
              <a:solidFill>
                <a:schemeClr val="bg1"/>
              </a:solidFill>
            </a:endParaRPr>
          </a:p>
          <a:p>
            <a:pPr indent="-279400">
              <a:buFont typeface="Arial" pitchFamily="34" charset="0"/>
              <a:buChar char="•"/>
              <a:tabLst>
                <a:tab pos="177800" algn="l"/>
              </a:tabLst>
              <a:defRPr/>
            </a:pPr>
            <a:endParaRPr lang="fr-BE" sz="1200" b="1" dirty="0" smtClean="0">
              <a:solidFill>
                <a:schemeClr val="bg1"/>
              </a:solidFill>
            </a:endParaRPr>
          </a:p>
          <a:p>
            <a:pPr>
              <a:tabLst>
                <a:tab pos="177800" algn="l"/>
              </a:tabLst>
              <a:defRPr/>
            </a:pPr>
            <a:endParaRPr lang="fr-BE" sz="1200" b="1" dirty="0">
              <a:solidFill>
                <a:schemeClr val="bg1"/>
              </a:solidFill>
            </a:endParaRPr>
          </a:p>
          <a:p>
            <a:pPr marL="177800" lvl="1">
              <a:defRPr/>
            </a:pPr>
            <a:endParaRPr lang="fr-BE" sz="1200" b="1" dirty="0">
              <a:solidFill>
                <a:srgbClr val="FF0000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endParaRPr lang="fr-BE" sz="1200" b="1" dirty="0">
              <a:solidFill>
                <a:srgbClr val="FF0000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endParaRPr lang="fr-BE" sz="1200" b="1" dirty="0">
              <a:solidFill>
                <a:srgbClr val="FF0000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endParaRPr lang="fr-BE" sz="1200" b="1" dirty="0">
              <a:solidFill>
                <a:srgbClr val="FF0000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endParaRPr lang="fr-BE" sz="1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08363" y="692696"/>
            <a:ext cx="2508250" cy="532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nl-BE" b="1" u="sng" dirty="0">
                <a:solidFill>
                  <a:srgbClr val="FF0000"/>
                </a:solidFill>
              </a:rPr>
              <a:t>Lokaal - Distributie</a:t>
            </a:r>
          </a:p>
          <a:p>
            <a:pPr>
              <a:defRPr/>
            </a:pPr>
            <a:endParaRPr lang="nl-BE" sz="14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400" b="1" dirty="0" err="1">
                <a:solidFill>
                  <a:schemeClr val="bg1"/>
                </a:solidFill>
              </a:rPr>
              <a:t>Congestiebeheer</a:t>
            </a:r>
            <a:r>
              <a:rPr lang="fr-BE" sz="1400" b="1" dirty="0">
                <a:solidFill>
                  <a:schemeClr val="bg1"/>
                </a:solidFill>
              </a:rPr>
              <a:t> </a:t>
            </a:r>
            <a:endParaRPr lang="fr-BE" sz="1400" b="1" dirty="0" smtClean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>
                <a:solidFill>
                  <a:schemeClr val="bg1"/>
                </a:solidFill>
              </a:rPr>
              <a:t>Opheffing</a:t>
            </a:r>
            <a:r>
              <a:rPr lang="fr-BE" sz="1200" b="1" dirty="0">
                <a:solidFill>
                  <a:schemeClr val="bg1"/>
                </a:solidFill>
              </a:rPr>
              <a:t>/</a:t>
            </a:r>
            <a:r>
              <a:rPr lang="fr-BE" sz="1200" b="1" dirty="0" err="1">
                <a:solidFill>
                  <a:schemeClr val="bg1"/>
                </a:solidFill>
              </a:rPr>
              <a:t>vermijden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congestie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door</a:t>
            </a:r>
            <a:r>
              <a:rPr lang="fr-BE" sz="1200" b="1" dirty="0">
                <a:solidFill>
                  <a:schemeClr val="bg1"/>
                </a:solidFill>
              </a:rPr>
              <a:t> DSM </a:t>
            </a:r>
            <a:r>
              <a:rPr lang="fr-BE" sz="1200" b="1" dirty="0" err="1">
                <a:solidFill>
                  <a:schemeClr val="bg1"/>
                </a:solidFill>
              </a:rPr>
              <a:t>aan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marktprijs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 smtClean="0">
                <a:solidFill>
                  <a:schemeClr val="bg1"/>
                </a:solidFill>
              </a:rPr>
              <a:t>Flexibel</a:t>
            </a:r>
            <a:r>
              <a:rPr lang="fr-BE" sz="1200" b="1" dirty="0" smtClean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inzetten</a:t>
            </a:r>
            <a:r>
              <a:rPr lang="fr-BE" sz="1200" b="1" dirty="0">
                <a:solidFill>
                  <a:schemeClr val="bg1"/>
                </a:solidFill>
              </a:rPr>
              <a:t> van </a:t>
            </a:r>
            <a:r>
              <a:rPr lang="fr-BE" sz="1200" b="1" dirty="0" err="1">
                <a:solidFill>
                  <a:schemeClr val="bg1"/>
                </a:solidFill>
              </a:rPr>
              <a:t>productie</a:t>
            </a:r>
            <a:r>
              <a:rPr lang="fr-BE" sz="1200" b="1" dirty="0">
                <a:solidFill>
                  <a:schemeClr val="bg1"/>
                </a:solidFill>
              </a:rPr>
              <a:t> (</a:t>
            </a:r>
            <a:r>
              <a:rPr lang="fr-BE" sz="1200" b="1" dirty="0" err="1">
                <a:solidFill>
                  <a:schemeClr val="bg1"/>
                </a:solidFill>
              </a:rPr>
              <a:t>marktconform</a:t>
            </a:r>
            <a:r>
              <a:rPr lang="fr-BE" sz="1200" b="1" dirty="0">
                <a:solidFill>
                  <a:schemeClr val="bg1"/>
                </a:solidFill>
              </a:rPr>
              <a:t>) </a:t>
            </a:r>
            <a:endParaRPr lang="fr-BE" sz="1200" b="1" dirty="0" smtClean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endParaRPr lang="fr-BE" sz="1200" b="1" dirty="0">
              <a:solidFill>
                <a:schemeClr val="bg1"/>
              </a:solidFill>
            </a:endParaRPr>
          </a:p>
          <a:p>
            <a:pPr marL="171450" indent="-17145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smtClean="0">
                <a:solidFill>
                  <a:srgbClr val="FF0000"/>
                </a:solidFill>
                <a:sym typeface="Wingdings" pitchFamily="2" charset="2"/>
              </a:rPr>
              <a:t>R3 </a:t>
            </a:r>
            <a:r>
              <a:rPr lang="fr-BE" sz="1200" b="1" dirty="0" err="1" smtClean="0">
                <a:solidFill>
                  <a:srgbClr val="FF0000"/>
                </a:solidFill>
                <a:sym typeface="Wingdings" pitchFamily="2" charset="2"/>
              </a:rPr>
              <a:t>dynamic</a:t>
            </a:r>
            <a:r>
              <a:rPr lang="fr-BE" sz="1200" b="1" dirty="0" smtClean="0">
                <a:solidFill>
                  <a:srgbClr val="FF0000"/>
                </a:solidFill>
                <a:sym typeface="Wingdings" pitchFamily="2" charset="2"/>
              </a:rPr>
              <a:t> profile (in </a:t>
            </a:r>
            <a:r>
              <a:rPr lang="fr-BE" sz="1200" b="1" dirty="0" err="1" smtClean="0">
                <a:solidFill>
                  <a:srgbClr val="FF0000"/>
                </a:solidFill>
                <a:sym typeface="Wingdings" pitchFamily="2" charset="2"/>
              </a:rPr>
              <a:t>ontwikkeling</a:t>
            </a:r>
            <a:r>
              <a:rPr lang="fr-BE" sz="12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marL="171450" indent="-171450">
              <a:buFont typeface="Arial" pitchFamily="34" charset="0"/>
              <a:buChar char="•"/>
              <a:tabLst>
                <a:tab pos="177800" algn="l"/>
              </a:tabLst>
              <a:defRPr/>
            </a:pPr>
            <a:endParaRPr lang="fr-BE" sz="12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171450" indent="-17145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 err="1" smtClean="0">
                <a:solidFill>
                  <a:schemeClr val="bg1"/>
                </a:solidFill>
                <a:sym typeface="Wingdings" pitchFamily="2" charset="2"/>
              </a:rPr>
              <a:t>Marktmodel</a:t>
            </a:r>
            <a:r>
              <a:rPr lang="fr-BE" sz="1200" b="1" dirty="0" smtClean="0">
                <a:solidFill>
                  <a:schemeClr val="bg1"/>
                </a:solidFill>
                <a:sym typeface="Wingdings" pitchFamily="2" charset="2"/>
              </a:rPr>
              <a:t> te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bespreken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(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rol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Atrias</a:t>
            </a:r>
            <a:r>
              <a:rPr lang="fr-BE" sz="1200" b="1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pPr marL="171450" indent="-171450">
              <a:buFont typeface="Arial" pitchFamily="34" charset="0"/>
              <a:buChar char="•"/>
              <a:tabLst>
                <a:tab pos="177800" algn="l"/>
              </a:tabLst>
              <a:defRPr/>
            </a:pPr>
            <a:endParaRPr lang="fr-BE" sz="1200" b="1" dirty="0">
              <a:solidFill>
                <a:schemeClr val="bg1"/>
              </a:solidFill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400" b="1" dirty="0" err="1" smtClean="0">
                <a:solidFill>
                  <a:schemeClr val="bg1"/>
                </a:solidFill>
              </a:rPr>
              <a:t>Rol</a:t>
            </a:r>
            <a:r>
              <a:rPr lang="fr-BE" sz="1400" b="1" dirty="0" smtClean="0">
                <a:solidFill>
                  <a:schemeClr val="bg1"/>
                </a:solidFill>
              </a:rPr>
              <a:t> </a:t>
            </a:r>
            <a:r>
              <a:rPr lang="fr-BE" sz="1400" b="1" dirty="0">
                <a:solidFill>
                  <a:schemeClr val="bg1"/>
                </a:solidFill>
              </a:rPr>
              <a:t>ARP, </a:t>
            </a:r>
            <a:r>
              <a:rPr lang="fr-BE" sz="1400" b="1" dirty="0" smtClean="0">
                <a:solidFill>
                  <a:schemeClr val="bg1"/>
                </a:solidFill>
              </a:rPr>
              <a:t>PROD, LEV</a:t>
            </a:r>
            <a:endParaRPr lang="fr-BE" sz="14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Indien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een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andere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partij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deze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rol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waarneemt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: impact op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rol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ARP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erkennen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en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respecteren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marL="177800" indent="-177800">
              <a:tabLst>
                <a:tab pos="177800" algn="l"/>
              </a:tabLst>
              <a:defRPr/>
            </a:pPr>
            <a:endParaRPr lang="fr-BE" sz="1400" dirty="0">
              <a:solidFill>
                <a:srgbClr val="0070C0"/>
              </a:solidFill>
              <a:sym typeface="Wingdings" pitchFamily="2" charset="2"/>
            </a:endParaRPr>
          </a:p>
          <a:p>
            <a:pPr marL="177800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endParaRPr lang="nl-BE" sz="1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19838" y="692696"/>
            <a:ext cx="2508250" cy="532551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  <a:prstDash val="dash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nl-BE" b="1" u="sng" dirty="0">
              <a:solidFill>
                <a:schemeClr val="bg1"/>
              </a:solidFill>
            </a:endParaRPr>
          </a:p>
          <a:p>
            <a:pPr>
              <a:defRPr/>
            </a:pPr>
            <a:endParaRPr lang="nl-BE" b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nl-BE" b="1" u="sng" dirty="0">
                <a:solidFill>
                  <a:srgbClr val="FF0000"/>
                </a:solidFill>
              </a:rPr>
              <a:t>In house- customer</a:t>
            </a:r>
          </a:p>
          <a:p>
            <a:pPr>
              <a:defRPr/>
            </a:pPr>
            <a:endParaRPr lang="nl-BE" sz="1400" b="1" dirty="0">
              <a:solidFill>
                <a:schemeClr val="bg1"/>
              </a:solidFill>
            </a:endParaRP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fr-BE" sz="1400" b="1" dirty="0" err="1">
                <a:solidFill>
                  <a:schemeClr val="bg1"/>
                </a:solidFill>
              </a:rPr>
              <a:t>Lokale</a:t>
            </a:r>
            <a:r>
              <a:rPr lang="fr-BE" sz="1400" b="1" dirty="0">
                <a:solidFill>
                  <a:schemeClr val="bg1"/>
                </a:solidFill>
              </a:rPr>
              <a:t> produktie</a:t>
            </a:r>
          </a:p>
          <a:p>
            <a:pPr>
              <a:buFont typeface="Arial" pitchFamily="34" charset="0"/>
              <a:buChar char="•"/>
              <a:defRPr/>
            </a:pPr>
            <a:endParaRPr lang="fr-BE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BE" sz="1400" b="1" dirty="0">
                <a:solidFill>
                  <a:schemeClr val="bg1"/>
                </a:solidFill>
              </a:rPr>
              <a:t>  New </a:t>
            </a:r>
            <a:r>
              <a:rPr lang="fr-BE" sz="1400" b="1" dirty="0" err="1">
                <a:solidFill>
                  <a:schemeClr val="bg1"/>
                </a:solidFill>
              </a:rPr>
              <a:t>appliances</a:t>
            </a:r>
            <a:endParaRPr lang="fr-BE" sz="14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bg1"/>
                </a:solidFill>
              </a:rPr>
              <a:t>EV</a:t>
            </a: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fr-BE" sz="1200" b="1" dirty="0" err="1">
                <a:solidFill>
                  <a:schemeClr val="bg1"/>
                </a:solidFill>
              </a:rPr>
              <a:t>Warmtepomp</a:t>
            </a:r>
            <a:endParaRPr lang="fr-BE" sz="12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bg1"/>
                </a:solidFill>
              </a:rPr>
              <a:t>Smart </a:t>
            </a:r>
            <a:r>
              <a:rPr lang="fr-BE" sz="1200" b="1" dirty="0" err="1">
                <a:solidFill>
                  <a:schemeClr val="bg1"/>
                </a:solidFill>
              </a:rPr>
              <a:t>appliances</a:t>
            </a:r>
            <a:endParaRPr lang="fr-BE" sz="1200" b="1" dirty="0">
              <a:solidFill>
                <a:schemeClr val="bg1"/>
              </a:solidFill>
            </a:endParaRPr>
          </a:p>
          <a:p>
            <a:pPr marL="355600" lvl="1" indent="-177800">
              <a:defRPr/>
            </a:pP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 FLEXIBILITEIT</a:t>
            </a:r>
            <a:endParaRPr lang="fr-BE" sz="12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endParaRPr lang="fr-BE" sz="1200" b="1" dirty="0">
              <a:solidFill>
                <a:schemeClr val="bg1"/>
              </a:solidFill>
            </a:endParaRPr>
          </a:p>
          <a:p>
            <a:pPr marL="177800" lvl="1" indent="-177800">
              <a:buFont typeface="Arial" pitchFamily="34" charset="0"/>
              <a:buChar char="•"/>
              <a:tabLst>
                <a:tab pos="177800" algn="l"/>
              </a:tabLst>
              <a:defRPr/>
            </a:pPr>
            <a:r>
              <a:rPr lang="fr-BE" sz="1400" b="1" dirty="0" err="1">
                <a:solidFill>
                  <a:schemeClr val="bg1"/>
                </a:solidFill>
              </a:rPr>
              <a:t>Demand</a:t>
            </a:r>
            <a:r>
              <a:rPr lang="fr-BE" sz="1400" b="1" dirty="0">
                <a:solidFill>
                  <a:schemeClr val="bg1"/>
                </a:solidFill>
              </a:rPr>
              <a:t> </a:t>
            </a:r>
            <a:r>
              <a:rPr lang="fr-BE" sz="1400" b="1" dirty="0" err="1">
                <a:solidFill>
                  <a:schemeClr val="bg1"/>
                </a:solidFill>
              </a:rPr>
              <a:t>side</a:t>
            </a:r>
            <a:r>
              <a:rPr lang="fr-BE" sz="1400" b="1" dirty="0">
                <a:solidFill>
                  <a:schemeClr val="bg1"/>
                </a:solidFill>
              </a:rPr>
              <a:t> </a:t>
            </a:r>
            <a:r>
              <a:rPr lang="fr-BE" sz="1400" b="1" dirty="0" smtClean="0">
                <a:solidFill>
                  <a:schemeClr val="bg1"/>
                </a:solidFill>
              </a:rPr>
              <a:t>management via LEV</a:t>
            </a:r>
            <a:endParaRPr lang="fr-BE" sz="14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fr-BE" sz="1200" b="1" dirty="0">
                <a:solidFill>
                  <a:schemeClr val="bg1"/>
                </a:solidFill>
              </a:rPr>
              <a:t>Achter de meter</a:t>
            </a: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fr-BE" sz="1200" b="1" dirty="0" err="1">
                <a:solidFill>
                  <a:schemeClr val="bg1"/>
                </a:solidFill>
              </a:rPr>
              <a:t>Betreft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een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vrije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keuze</a:t>
            </a:r>
            <a:r>
              <a:rPr lang="fr-BE" sz="1200" b="1" dirty="0">
                <a:solidFill>
                  <a:schemeClr val="bg1"/>
                </a:solidFill>
              </a:rPr>
              <a:t> van de </a:t>
            </a:r>
            <a:r>
              <a:rPr lang="fr-BE" sz="1200" b="1" dirty="0" err="1">
                <a:solidFill>
                  <a:schemeClr val="bg1"/>
                </a:solidFill>
              </a:rPr>
              <a:t>klant</a:t>
            </a:r>
            <a:r>
              <a:rPr lang="fr-BE" sz="1200" b="1" dirty="0">
                <a:solidFill>
                  <a:schemeClr val="bg1"/>
                </a:solidFill>
              </a:rPr>
              <a:t> =&gt; </a:t>
            </a:r>
            <a:r>
              <a:rPr lang="fr-BE" sz="1200" b="1" dirty="0" err="1">
                <a:solidFill>
                  <a:schemeClr val="bg1"/>
                </a:solidFill>
              </a:rPr>
              <a:t>commerciële</a:t>
            </a:r>
            <a:r>
              <a:rPr lang="fr-BE" sz="1200" b="1" dirty="0">
                <a:solidFill>
                  <a:schemeClr val="bg1"/>
                </a:solidFill>
              </a:rPr>
              <a:t> </a:t>
            </a:r>
            <a:r>
              <a:rPr lang="fr-BE" sz="1200" b="1" dirty="0" err="1">
                <a:solidFill>
                  <a:schemeClr val="bg1"/>
                </a:solidFill>
              </a:rPr>
              <a:t>keuze</a:t>
            </a:r>
            <a:endParaRPr lang="fr-BE" sz="1200" b="1" dirty="0">
              <a:solidFill>
                <a:schemeClr val="bg1"/>
              </a:solidFill>
            </a:endParaRP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fr-BE" sz="1200" b="1" dirty="0" err="1">
                <a:solidFill>
                  <a:schemeClr val="bg1"/>
                </a:solidFill>
              </a:rPr>
              <a:t>Tailor</a:t>
            </a:r>
            <a:r>
              <a:rPr lang="fr-BE" sz="1200" b="1" dirty="0">
                <a:solidFill>
                  <a:schemeClr val="bg1"/>
                </a:solidFill>
              </a:rPr>
              <a:t> made</a:t>
            </a:r>
          </a:p>
          <a:p>
            <a:pPr marL="355600" lvl="1" indent="-177800">
              <a:buFont typeface="Arial" pitchFamily="34" charset="0"/>
              <a:buChar char="•"/>
              <a:defRPr/>
            </a:pPr>
            <a:r>
              <a:rPr lang="fr-BE" sz="1200" b="1" dirty="0" err="1">
                <a:solidFill>
                  <a:schemeClr val="bg1"/>
                </a:solidFill>
              </a:rPr>
              <a:t>Beloning</a:t>
            </a:r>
            <a:r>
              <a:rPr lang="fr-BE" sz="1200" b="1" dirty="0">
                <a:solidFill>
                  <a:schemeClr val="bg1"/>
                </a:solidFill>
              </a:rPr>
              <a:t>/</a:t>
            </a:r>
            <a:r>
              <a:rPr lang="fr-BE" sz="1200" b="1" dirty="0" err="1">
                <a:solidFill>
                  <a:schemeClr val="bg1"/>
                </a:solidFill>
              </a:rPr>
              <a:t>vergoeding</a:t>
            </a:r>
            <a:r>
              <a:rPr lang="fr-BE" sz="1200" b="1" dirty="0">
                <a:solidFill>
                  <a:schemeClr val="bg1"/>
                </a:solidFill>
              </a:rPr>
              <a:t> klant </a:t>
            </a:r>
            <a:r>
              <a:rPr lang="fr-BE" sz="12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BE" sz="1200" b="1" dirty="0" err="1">
                <a:solidFill>
                  <a:schemeClr val="bg1"/>
                </a:solidFill>
                <a:sym typeface="Wingdings" pitchFamily="2" charset="2"/>
              </a:rPr>
              <a:t>contractueel</a:t>
            </a:r>
            <a:endParaRPr lang="fr-BE" sz="1200" b="1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endParaRPr lang="fr-BE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fr-BE" sz="1400" b="1" dirty="0">
                <a:solidFill>
                  <a:schemeClr val="bg1"/>
                </a:solidFill>
              </a:rPr>
              <a:t>  REG </a:t>
            </a:r>
            <a:r>
              <a:rPr lang="fr-BE" sz="1400" b="1" dirty="0" err="1" smtClean="0">
                <a:solidFill>
                  <a:schemeClr val="bg1"/>
                </a:solidFill>
              </a:rPr>
              <a:t>diensten</a:t>
            </a:r>
            <a:r>
              <a:rPr lang="fr-BE" sz="1400" b="1" dirty="0" smtClean="0">
                <a:solidFill>
                  <a:schemeClr val="bg1"/>
                </a:solidFill>
              </a:rPr>
              <a:t> (LEV/ESCO)</a:t>
            </a:r>
            <a:endParaRPr lang="nl-BE" sz="1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nl-BE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nl-BE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nl-BE" sz="1400" b="1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nl-BE" sz="1400" b="1" dirty="0">
              <a:solidFill>
                <a:schemeClr val="bg1"/>
              </a:solidFill>
            </a:endParaRPr>
          </a:p>
        </p:txBody>
      </p:sp>
      <p:sp>
        <p:nvSpPr>
          <p:cNvPr id="11270" name="TextBox 6"/>
          <p:cNvSpPr txBox="1">
            <a:spLocks noChangeArrowheads="1"/>
          </p:cNvSpPr>
          <p:nvPr/>
        </p:nvSpPr>
        <p:spPr bwMode="auto">
          <a:xfrm>
            <a:off x="3084513" y="3111500"/>
            <a:ext cx="23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b="1">
                <a:solidFill>
                  <a:schemeClr val="bg1"/>
                </a:solidFill>
              </a:rPr>
              <a:t>+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5953125" y="3127375"/>
            <a:ext cx="23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BE" b="1">
                <a:solidFill>
                  <a:schemeClr val="bg1"/>
                </a:solidFill>
              </a:rPr>
              <a:t>+</a:t>
            </a:r>
            <a:endParaRPr lang="en-US" b="1">
              <a:solidFill>
                <a:schemeClr val="bg1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23529" y="5445431"/>
            <a:ext cx="2640334" cy="931555"/>
            <a:chOff x="342378" y="5882186"/>
            <a:chExt cx="2641091" cy="930425"/>
          </a:xfrm>
        </p:grpSpPr>
        <p:sp>
          <p:nvSpPr>
            <p:cNvPr id="9" name="Down Arrow 8"/>
            <p:cNvSpPr/>
            <p:nvPr/>
          </p:nvSpPr>
          <p:spPr>
            <a:xfrm>
              <a:off x="1322467" y="5882186"/>
              <a:ext cx="778098" cy="5184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82" name="TextBox 11"/>
            <p:cNvSpPr txBox="1">
              <a:spLocks noChangeArrowheads="1"/>
            </p:cNvSpPr>
            <p:nvPr/>
          </p:nvSpPr>
          <p:spPr bwMode="auto">
            <a:xfrm>
              <a:off x="342378" y="6443727"/>
              <a:ext cx="2641091" cy="368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BE" b="1" dirty="0">
                  <a:solidFill>
                    <a:srgbClr val="FF0000"/>
                  </a:solidFill>
                </a:rPr>
                <a:t>Globale</a:t>
              </a:r>
              <a:r>
                <a:rPr lang="fr-BE" b="1" dirty="0">
                  <a:solidFill>
                    <a:schemeClr val="bg1"/>
                  </a:solidFill>
                </a:rPr>
                <a:t> </a:t>
              </a:r>
              <a:r>
                <a:rPr lang="fr-BE" b="1" dirty="0" err="1">
                  <a:solidFill>
                    <a:srgbClr val="FF0000"/>
                  </a:solidFill>
                </a:rPr>
                <a:t>optimalisatie</a:t>
              </a:r>
              <a:endParaRPr lang="fr-BE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359479" y="5354729"/>
            <a:ext cx="2655888" cy="1063410"/>
            <a:chOff x="3200656" y="5857166"/>
            <a:chExt cx="2654894" cy="1063907"/>
          </a:xfrm>
        </p:grpSpPr>
        <p:sp>
          <p:nvSpPr>
            <p:cNvPr id="10" name="Down Arrow 9"/>
            <p:cNvSpPr/>
            <p:nvPr/>
          </p:nvSpPr>
          <p:spPr>
            <a:xfrm>
              <a:off x="4163908" y="5857166"/>
              <a:ext cx="777584" cy="519356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80" name="TextBox 12"/>
            <p:cNvSpPr txBox="1">
              <a:spLocks noChangeArrowheads="1"/>
            </p:cNvSpPr>
            <p:nvPr/>
          </p:nvSpPr>
          <p:spPr bwMode="auto">
            <a:xfrm>
              <a:off x="3200656" y="6520963"/>
              <a:ext cx="26548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BE" sz="2000" b="1" dirty="0" err="1">
                  <a:solidFill>
                    <a:srgbClr val="FF0000"/>
                  </a:solidFill>
                </a:rPr>
                <a:t>Lokale</a:t>
              </a:r>
              <a:r>
                <a:rPr lang="fr-BE" sz="2000" b="1" dirty="0">
                  <a:solidFill>
                    <a:srgbClr val="FF0000"/>
                  </a:solidFill>
                </a:rPr>
                <a:t> </a:t>
              </a:r>
              <a:r>
                <a:rPr lang="fr-BE" sz="2000" b="1" dirty="0" err="1">
                  <a:solidFill>
                    <a:srgbClr val="FF0000"/>
                  </a:solidFill>
                </a:rPr>
                <a:t>decongestie</a:t>
              </a:r>
              <a:endParaRPr lang="fr-BE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6483952" y="5437355"/>
            <a:ext cx="2250937" cy="980784"/>
            <a:chOff x="6200633" y="5832143"/>
            <a:chExt cx="2250612" cy="980498"/>
          </a:xfrm>
        </p:grpSpPr>
        <p:sp>
          <p:nvSpPr>
            <p:cNvPr id="11" name="Down Arrow 10"/>
            <p:cNvSpPr/>
            <p:nvPr/>
          </p:nvSpPr>
          <p:spPr>
            <a:xfrm>
              <a:off x="7135536" y="5832143"/>
              <a:ext cx="777763" cy="518962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278" name="TextBox 13"/>
            <p:cNvSpPr txBox="1">
              <a:spLocks noChangeArrowheads="1"/>
            </p:cNvSpPr>
            <p:nvPr/>
          </p:nvSpPr>
          <p:spPr bwMode="auto">
            <a:xfrm>
              <a:off x="6200633" y="6412648"/>
              <a:ext cx="2250612" cy="399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nl-BE" sz="2000" b="1" dirty="0" err="1">
                  <a:solidFill>
                    <a:srgbClr val="FF0000"/>
                  </a:solidFill>
                </a:rPr>
                <a:t>Comfort&amp;waarde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>
          <a:xfrm>
            <a:off x="0" y="6418138"/>
            <a:ext cx="2133600" cy="395237"/>
          </a:xfrm>
        </p:spPr>
        <p:txBody>
          <a:bodyPr/>
          <a:lstStyle/>
          <a:p>
            <a:pPr>
              <a:defRPr/>
            </a:pPr>
            <a:r>
              <a:rPr lang="nl-BE" dirty="0" smtClean="0"/>
              <a:t>24 juni 2013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572DE5-DD52-467F-AD72-DC2B7C9B7A4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2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Commerciële</a:t>
            </a:r>
            <a:r>
              <a:rPr lang="en-GB" dirty="0" smtClean="0"/>
              <a:t> </a:t>
            </a:r>
            <a:r>
              <a:rPr lang="en-GB" dirty="0" err="1" smtClean="0"/>
              <a:t>marktrollen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926682D-C4BD-4417-8D8A-DD2D5F918A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215517" y="3403940"/>
            <a:ext cx="1512168" cy="4329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2"/>
                </a:solidFill>
              </a:rPr>
              <a:t>Leverancier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88067" y="1007145"/>
            <a:ext cx="6553423" cy="1712186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Evenwicht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tussen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injecties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en afnames op niveau van </a:t>
            </a: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de 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evenwichtsperimeter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– 15’</a:t>
            </a: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Door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middel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een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systeem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gebaseerd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op: </a:t>
            </a:r>
            <a:endParaRPr lang="en-GB" sz="1600" dirty="0">
              <a:solidFill>
                <a:srgbClr val="004D9A"/>
              </a:solidFill>
              <a:latin typeface="Calibri"/>
              <a:cs typeface="Arial" charset="0"/>
            </a:endParaRPr>
          </a:p>
          <a:p>
            <a:pPr marL="725488" lvl="2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Sourcing (forward)</a:t>
            </a:r>
          </a:p>
          <a:p>
            <a:pPr marL="725488" lvl="2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4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Nominaties</a:t>
            </a: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</a:rPr>
              <a:t>(day ahead)</a:t>
            </a:r>
          </a:p>
          <a:p>
            <a:pPr marL="725488" lvl="2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</a:rPr>
              <a:t>Intraday </a:t>
            </a:r>
            <a:r>
              <a:rPr lang="en-GB" sz="1400" dirty="0" err="1">
                <a:solidFill>
                  <a:srgbClr val="004D9A"/>
                </a:solidFill>
                <a:latin typeface="Calibri"/>
                <a:cs typeface="Arial" charset="0"/>
              </a:rPr>
              <a:t>bijsturingen</a:t>
            </a:r>
            <a:endParaRPr lang="en-GB" sz="1400" dirty="0">
              <a:solidFill>
                <a:srgbClr val="004D9A"/>
              </a:solidFill>
              <a:latin typeface="Calibri"/>
              <a:cs typeface="Arial" charset="0"/>
            </a:endParaRPr>
          </a:p>
          <a:p>
            <a:pPr marL="725488" lvl="2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4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Onevenwichtsmarkt</a:t>
            </a:r>
            <a:endParaRPr lang="en-GB" sz="1400" dirty="0">
              <a:solidFill>
                <a:srgbClr val="004D9A"/>
              </a:solidFill>
              <a:latin typeface="Calibri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21636" y="2852481"/>
            <a:ext cx="6486284" cy="1656184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Prijszetting</a:t>
            </a: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gebeurt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op basis van het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profiel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de klant en zijn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verbruiksniveau</a:t>
            </a:r>
            <a:endParaRPr lang="en-GB" sz="1600" dirty="0">
              <a:solidFill>
                <a:srgbClr val="004D9A"/>
              </a:solidFill>
              <a:latin typeface="Calibri"/>
              <a:cs typeface="Arial" charset="0"/>
            </a:endParaRP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Profiel</a:t>
            </a: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: </a:t>
            </a:r>
          </a:p>
          <a:p>
            <a:pPr marL="725488" lvl="1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4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jaar</a:t>
            </a: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</a:rPr>
              <a:t>/</a:t>
            </a: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400" dirty="0" err="1">
                <a:solidFill>
                  <a:srgbClr val="004D9A"/>
                </a:solidFill>
                <a:latin typeface="Calibri"/>
                <a:cs typeface="Arial" charset="0"/>
              </a:rPr>
              <a:t>m</a:t>
            </a:r>
            <a:r>
              <a:rPr lang="en-GB" sz="14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aandgelezen</a:t>
            </a: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</a:rPr>
              <a:t>klant </a:t>
            </a: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 </a:t>
            </a:r>
            <a:r>
              <a:rPr lang="en-GB" sz="1400" dirty="0" err="1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statistisch</a:t>
            </a: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 </a:t>
            </a:r>
            <a:r>
              <a:rPr lang="en-GB" sz="1400" dirty="0" err="1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profiel</a:t>
            </a: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 (SLP</a:t>
            </a: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) </a:t>
            </a:r>
          </a:p>
          <a:p>
            <a:pPr marL="725488" lvl="1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15</a:t>
            </a:r>
            <a:r>
              <a:rPr lang="en-GB" sz="1400" dirty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’ waarden  </a:t>
            </a:r>
            <a:r>
              <a:rPr lang="en-GB" sz="1400" dirty="0" err="1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reëel</a:t>
            </a: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 </a:t>
            </a:r>
            <a:r>
              <a:rPr lang="en-GB" sz="1400" dirty="0" err="1" smtClean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profiel</a:t>
            </a:r>
            <a:r>
              <a:rPr lang="en-GB" sz="1400" dirty="0" smtClean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 </a:t>
            </a: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 err="1" smtClean="0">
                <a:solidFill>
                  <a:srgbClr val="004D9A"/>
                </a:solidFill>
                <a:cs typeface="Arial" charset="0"/>
              </a:rPr>
              <a:t>Leveringscontract</a:t>
            </a:r>
            <a:endParaRPr lang="en-GB" sz="1600" dirty="0">
              <a:solidFill>
                <a:srgbClr val="004D9A"/>
              </a:solidFill>
              <a:latin typeface="Calibri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737" y="5481228"/>
            <a:ext cx="1512168" cy="5040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 smtClean="0">
                <a:solidFill>
                  <a:schemeClr val="accent2"/>
                </a:solidFill>
              </a:rPr>
              <a:t>PROD</a:t>
            </a:r>
            <a:endParaRPr lang="en-GB" sz="2000" b="1" dirty="0">
              <a:solidFill>
                <a:schemeClr val="accent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9513" y="1624133"/>
            <a:ext cx="1584176" cy="4329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BRP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21636" y="4725144"/>
            <a:ext cx="6486284" cy="1656184"/>
          </a:xfrm>
          <a:prstGeom prst="roundRect">
            <a:avLst>
              <a:gd name="adj" fmla="val 15458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Inkomsten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productie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elektriciteit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en </a:t>
            </a:r>
            <a:r>
              <a:rPr lang="en-GB" sz="1600" dirty="0" err="1" smtClean="0">
                <a:solidFill>
                  <a:srgbClr val="004D9A"/>
                </a:solidFill>
                <a:cs typeface="Arial" charset="0"/>
              </a:rPr>
              <a:t>verkoop</a:t>
            </a:r>
            <a:r>
              <a:rPr lang="en-GB" sz="1600" dirty="0" smtClean="0">
                <a:solidFill>
                  <a:srgbClr val="004D9A"/>
                </a:solidFill>
                <a:cs typeface="Arial" charset="0"/>
              </a:rPr>
              <a:t> </a:t>
            </a:r>
            <a:r>
              <a:rPr lang="en-GB" sz="1600" dirty="0">
                <a:solidFill>
                  <a:srgbClr val="004D9A"/>
                </a:solidFill>
                <a:cs typeface="Arial" charset="0"/>
              </a:rPr>
              <a:t>van </a:t>
            </a:r>
            <a:r>
              <a:rPr lang="en-GB" sz="1600" dirty="0" smtClean="0">
                <a:solidFill>
                  <a:srgbClr val="004D9A"/>
                </a:solidFill>
                <a:cs typeface="Arial" charset="0"/>
              </a:rPr>
              <a:t>GSC/WKC  </a:t>
            </a:r>
          </a:p>
          <a:p>
            <a:pPr marL="725488" lvl="1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  <a:sym typeface="Wingdings" pitchFamily="2" charset="2"/>
              </a:rPr>
              <a:t> </a:t>
            </a:r>
            <a:r>
              <a:rPr lang="en-GB" sz="16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contracten</a:t>
            </a: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met BRP’s en </a:t>
            </a:r>
            <a:r>
              <a:rPr lang="en-GB" sz="16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leveranciers</a:t>
            </a:r>
            <a:endParaRPr lang="en-GB" sz="1600" dirty="0">
              <a:solidFill>
                <a:srgbClr val="004D9A"/>
              </a:solidFill>
              <a:latin typeface="Calibri"/>
              <a:cs typeface="Arial" charset="0"/>
            </a:endParaRP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nl-BE" sz="1600" dirty="0">
                <a:solidFill>
                  <a:srgbClr val="004D9A"/>
                </a:solidFill>
                <a:latin typeface="Calibri"/>
                <a:cs typeface="Arial" charset="0"/>
              </a:rPr>
              <a:t>Productie  van </a:t>
            </a:r>
            <a:r>
              <a:rPr lang="nl-BE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elektriciteit:</a:t>
            </a:r>
          </a:p>
          <a:p>
            <a:pPr marL="725488" lvl="1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nl-BE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op </a:t>
            </a:r>
            <a:r>
              <a:rPr lang="nl-BE" sz="1400" dirty="0">
                <a:solidFill>
                  <a:srgbClr val="004D9A"/>
                </a:solidFill>
                <a:latin typeface="Calibri"/>
                <a:cs typeface="Arial" charset="0"/>
              </a:rPr>
              <a:t>aangeven van BRP (</a:t>
            </a:r>
            <a:r>
              <a:rPr lang="nl-BE" sz="1400" dirty="0" err="1">
                <a:solidFill>
                  <a:srgbClr val="004D9A"/>
                </a:solidFill>
                <a:latin typeface="Calibri"/>
                <a:cs typeface="Arial" charset="0"/>
              </a:rPr>
              <a:t>optimisatie</a:t>
            </a:r>
            <a:r>
              <a:rPr lang="nl-BE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); </a:t>
            </a:r>
            <a:r>
              <a:rPr lang="nl-BE" sz="1400" dirty="0">
                <a:solidFill>
                  <a:srgbClr val="004D9A"/>
                </a:solidFill>
                <a:latin typeface="Calibri"/>
                <a:cs typeface="Arial" charset="0"/>
              </a:rPr>
              <a:t>of </a:t>
            </a:r>
            <a:endParaRPr lang="nl-BE" sz="1400" dirty="0" smtClean="0">
              <a:solidFill>
                <a:srgbClr val="004D9A"/>
              </a:solidFill>
              <a:latin typeface="Calibri"/>
              <a:cs typeface="Arial" charset="0"/>
            </a:endParaRPr>
          </a:p>
          <a:p>
            <a:pPr marL="725488" lvl="1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nl-BE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o.b.v. beschikbaarheid </a:t>
            </a:r>
            <a:r>
              <a:rPr lang="nl-BE" sz="1400" dirty="0">
                <a:solidFill>
                  <a:srgbClr val="004D9A"/>
                </a:solidFill>
                <a:latin typeface="Calibri"/>
                <a:cs typeface="Arial" charset="0"/>
              </a:rPr>
              <a:t>energiebron </a:t>
            </a:r>
            <a:r>
              <a:rPr lang="nl-BE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(</a:t>
            </a:r>
            <a:r>
              <a:rPr lang="nl-BE" sz="1400" dirty="0">
                <a:solidFill>
                  <a:srgbClr val="004D9A"/>
                </a:solidFill>
                <a:latin typeface="Calibri"/>
                <a:cs typeface="Arial" charset="0"/>
              </a:rPr>
              <a:t>wind en zon</a:t>
            </a:r>
            <a:r>
              <a:rPr lang="nl-BE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); </a:t>
            </a:r>
            <a:r>
              <a:rPr lang="nl-BE" sz="1400" dirty="0">
                <a:solidFill>
                  <a:srgbClr val="004D9A"/>
                </a:solidFill>
                <a:latin typeface="Calibri"/>
                <a:cs typeface="Arial" charset="0"/>
              </a:rPr>
              <a:t>of </a:t>
            </a:r>
            <a:endParaRPr lang="nl-BE" sz="1400" dirty="0" smtClean="0">
              <a:solidFill>
                <a:srgbClr val="004D9A"/>
              </a:solidFill>
              <a:latin typeface="Calibri"/>
              <a:cs typeface="Arial" charset="0"/>
            </a:endParaRPr>
          </a:p>
          <a:p>
            <a:pPr marL="725488" lvl="1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nl-BE" sz="1400" dirty="0" smtClean="0">
                <a:solidFill>
                  <a:srgbClr val="004D9A"/>
                </a:solidFill>
                <a:latin typeface="Calibri"/>
                <a:cs typeface="Arial" charset="0"/>
              </a:rPr>
              <a:t>o.b.v. vraag </a:t>
            </a:r>
            <a:r>
              <a:rPr lang="nl-BE" sz="1400" dirty="0">
                <a:solidFill>
                  <a:srgbClr val="004D9A"/>
                </a:solidFill>
                <a:latin typeface="Calibri"/>
                <a:cs typeface="Arial" charset="0"/>
              </a:rPr>
              <a:t>naar warmte (WKK)</a:t>
            </a:r>
          </a:p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 err="1" smtClean="0">
                <a:solidFill>
                  <a:srgbClr val="004D9A"/>
                </a:solidFill>
                <a:latin typeface="Calibri"/>
                <a:cs typeface="Arial" charset="0"/>
              </a:rPr>
              <a:t>Aansluitings</a:t>
            </a:r>
            <a:r>
              <a:rPr lang="en-GB" sz="1600" dirty="0" smtClean="0">
                <a:solidFill>
                  <a:srgbClr val="004D9A"/>
                </a:solidFill>
                <a:latin typeface="Calibri"/>
                <a:cs typeface="Arial" charset="0"/>
              </a:rPr>
              <a:t>- 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en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toegangscontract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voor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injectie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op het net</a:t>
            </a:r>
          </a:p>
        </p:txBody>
      </p:sp>
    </p:spTree>
    <p:extLst>
      <p:ext uri="{BB962C8B-B14F-4D97-AF65-F5344CB8AC3E}">
        <p14:creationId xmlns:p14="http://schemas.microsoft.com/office/powerpoint/2010/main" val="37753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Nieuwe</a:t>
            </a:r>
            <a:r>
              <a:rPr lang="en-GB" dirty="0" smtClean="0"/>
              <a:t> </a:t>
            </a:r>
            <a:r>
              <a:rPr lang="en-GB" dirty="0" err="1" smtClean="0"/>
              <a:t>servicerollen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l-BE" smtClean="0"/>
              <a:t>24 juni 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44AC8A7-9759-45E8-8026-4673E4A167C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142872" y="3249611"/>
            <a:ext cx="1549403" cy="5762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accent2"/>
                </a:solidFill>
              </a:rPr>
              <a:t>Aggregator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42872" y="1579016"/>
            <a:ext cx="1619631" cy="5538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accent2"/>
                </a:solidFill>
              </a:rPr>
              <a:t>ESCO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013498" y="1339850"/>
            <a:ext cx="6879677" cy="12969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(EED):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aanbieder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energiediensten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: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natuurlijke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persoon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of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rechtspersoon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die in de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inrichtingen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of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gebouwen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eindafnemer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energiediensten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of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andere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maatregelen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ter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verbetering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energie-efficiëntie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levert</a:t>
            </a:r>
            <a:endParaRPr lang="en-GB" sz="1600" dirty="0">
              <a:solidFill>
                <a:srgbClr val="004D9A"/>
              </a:solidFill>
              <a:latin typeface="Calibri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13498" y="3069431"/>
            <a:ext cx="6879675" cy="9366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(EED): 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dienstenverrichter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aan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de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vraagzijde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die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meerdere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consumentenbelastingen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van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korte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duur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combineert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om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in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georganiseerde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energiemarkten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te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verkopen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of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te</a:t>
            </a:r>
            <a:r>
              <a:rPr lang="en-GB" sz="1600" dirty="0">
                <a:solidFill>
                  <a:srgbClr val="004D9A"/>
                </a:solidFill>
                <a:latin typeface="Calibri"/>
                <a:cs typeface="Arial" charset="0"/>
              </a:rPr>
              <a:t> </a:t>
            </a:r>
            <a:r>
              <a:rPr lang="en-GB" sz="1600" dirty="0" err="1">
                <a:solidFill>
                  <a:srgbClr val="004D9A"/>
                </a:solidFill>
                <a:latin typeface="Calibri"/>
                <a:cs typeface="Arial" charset="0"/>
              </a:rPr>
              <a:t>veilen</a:t>
            </a:r>
            <a:endParaRPr lang="en-GB" sz="1600" dirty="0">
              <a:solidFill>
                <a:srgbClr val="004D9A"/>
              </a:solidFill>
              <a:latin typeface="Calibri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2872" y="4541474"/>
            <a:ext cx="1692275" cy="57626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 smtClean="0">
                <a:solidFill>
                  <a:schemeClr val="accent2"/>
                </a:solidFill>
              </a:rPr>
              <a:t>BSP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13498" y="4372406"/>
            <a:ext cx="6879678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8288" indent="-268288"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nl-BE" sz="1600" dirty="0">
                <a:solidFill>
                  <a:srgbClr val="004D9A"/>
                </a:solidFill>
                <a:latin typeface="Calibri"/>
                <a:cs typeface="Arial" charset="0"/>
              </a:rPr>
              <a:t>(Draft </a:t>
            </a:r>
            <a:r>
              <a:rPr lang="nl-BE" sz="1600" dirty="0" err="1">
                <a:solidFill>
                  <a:srgbClr val="004D9A"/>
                </a:solidFill>
                <a:latin typeface="Calibri"/>
                <a:cs typeface="Arial" charset="0"/>
              </a:rPr>
              <a:t>Entso</a:t>
            </a:r>
            <a:r>
              <a:rPr lang="nl-BE" sz="1600" dirty="0">
                <a:solidFill>
                  <a:srgbClr val="004D9A"/>
                </a:solidFill>
                <a:latin typeface="Calibri"/>
                <a:cs typeface="Arial" charset="0"/>
              </a:rPr>
              <a:t> –E NC): Balance Service  Provider: marktpartij die </a:t>
            </a:r>
            <a:r>
              <a:rPr lang="nl-BE" sz="1600" dirty="0" err="1">
                <a:solidFill>
                  <a:srgbClr val="004D9A"/>
                </a:solidFill>
                <a:latin typeface="Calibri"/>
                <a:cs typeface="Arial" charset="0"/>
              </a:rPr>
              <a:t>balancing</a:t>
            </a:r>
            <a:r>
              <a:rPr lang="nl-BE" sz="1600" dirty="0">
                <a:solidFill>
                  <a:srgbClr val="004D9A"/>
                </a:solidFill>
                <a:latin typeface="Calibri"/>
                <a:cs typeface="Arial" charset="0"/>
              </a:rPr>
              <a:t> diensten aanbiedt aan de TNB</a:t>
            </a:r>
          </a:p>
        </p:txBody>
      </p:sp>
    </p:spTree>
    <p:extLst>
      <p:ext uri="{BB962C8B-B14F-4D97-AF65-F5344CB8AC3E}">
        <p14:creationId xmlns:p14="http://schemas.microsoft.com/office/powerpoint/2010/main" val="73776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Nieuwe</a:t>
            </a:r>
            <a:r>
              <a:rPr lang="en-GB" dirty="0"/>
              <a:t> </a:t>
            </a:r>
            <a:r>
              <a:rPr lang="en-GB" dirty="0" err="1"/>
              <a:t>servicerollen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ESCO’s, </a:t>
            </a:r>
            <a:r>
              <a:rPr lang="en-GB" dirty="0" smtClean="0"/>
              <a:t> </a:t>
            </a:r>
            <a:r>
              <a:rPr lang="en-GB" dirty="0" err="1" smtClean="0"/>
              <a:t>aggregatoren</a:t>
            </a:r>
            <a:r>
              <a:rPr lang="en-GB" dirty="0" smtClean="0"/>
              <a:t>, … 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diensten</a:t>
            </a:r>
            <a:r>
              <a:rPr lang="en-GB" dirty="0"/>
              <a:t> </a:t>
            </a:r>
            <a:r>
              <a:rPr lang="en-GB" dirty="0" err="1"/>
              <a:t>aanbieden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afnemers</a:t>
            </a:r>
            <a:r>
              <a:rPr lang="en-GB" dirty="0"/>
              <a:t>  en </a:t>
            </a:r>
            <a:r>
              <a:rPr lang="en-GB" dirty="0" err="1"/>
              <a:t>marktpartijen</a:t>
            </a:r>
            <a:r>
              <a:rPr lang="en-GB" dirty="0"/>
              <a:t>; de BSP </a:t>
            </a:r>
            <a:r>
              <a:rPr lang="en-GB" dirty="0" err="1"/>
              <a:t>biedt</a:t>
            </a:r>
            <a:r>
              <a:rPr lang="en-GB" dirty="0"/>
              <a:t> </a:t>
            </a:r>
            <a:r>
              <a:rPr lang="en-GB" dirty="0" err="1"/>
              <a:t>diensten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 smtClean="0"/>
              <a:t>aan</a:t>
            </a:r>
            <a:r>
              <a:rPr lang="en-GB" dirty="0" smtClean="0"/>
              <a:t> de </a:t>
            </a:r>
            <a:r>
              <a:rPr lang="en-GB" dirty="0"/>
              <a:t>TSO </a:t>
            </a:r>
          </a:p>
          <a:p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7"/>
          </p:nvPr>
        </p:nvSpPr>
        <p:spPr/>
        <p:txBody>
          <a:bodyPr/>
          <a:lstStyle/>
          <a:p>
            <a:pPr lvl="0"/>
            <a:r>
              <a:rPr lang="nl-BE" smtClean="0"/>
              <a:t>24 juni 2013</a:t>
            </a:r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6C2CB1B-AC38-4DA7-B09A-8086FD7F0F49}" type="slidenum">
              <a:rPr lang="nl-BE" smtClean="0"/>
              <a:t>9</a:t>
            </a:fld>
            <a:endParaRPr lang="nl-BE"/>
          </a:p>
        </p:txBody>
      </p:sp>
      <p:sp>
        <p:nvSpPr>
          <p:cNvPr id="6" name="Rounded Rectangle 5"/>
          <p:cNvSpPr/>
          <p:nvPr/>
        </p:nvSpPr>
        <p:spPr>
          <a:xfrm rot="10800000" flipH="1" flipV="1">
            <a:off x="467544" y="2924944"/>
            <a:ext cx="8064896" cy="309634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rgbClr val="FF0000"/>
                </a:solidFill>
              </a:rPr>
              <a:t>MAAR: </a:t>
            </a:r>
            <a:r>
              <a:rPr lang="en-GB" sz="2800" b="1" dirty="0" err="1" smtClean="0">
                <a:solidFill>
                  <a:srgbClr val="FF0000"/>
                </a:solidFill>
              </a:rPr>
              <a:t>stabiel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en </a:t>
            </a:r>
            <a:r>
              <a:rPr lang="en-GB" sz="2800" b="1" dirty="0" err="1">
                <a:solidFill>
                  <a:srgbClr val="FF0000"/>
                </a:solidFill>
              </a:rPr>
              <a:t>duurzaam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marktmodel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nodig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err="1" smtClean="0">
                <a:solidFill>
                  <a:srgbClr val="FF0000"/>
                </a:solidFill>
              </a:rPr>
              <a:t>servicerollen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integreren</a:t>
            </a:r>
            <a:r>
              <a:rPr lang="en-GB" sz="2800" b="1" dirty="0" smtClean="0">
                <a:solidFill>
                  <a:srgbClr val="FF0000"/>
                </a:solidFill>
              </a:rPr>
              <a:t> in </a:t>
            </a:r>
            <a:r>
              <a:rPr lang="en-GB" sz="2800" b="1" dirty="0">
                <a:solidFill>
                  <a:srgbClr val="FF0000"/>
                </a:solidFill>
              </a:rPr>
              <a:t>het </a:t>
            </a:r>
            <a:r>
              <a:rPr lang="en-GB" sz="2800" b="1" dirty="0" err="1" smtClean="0">
                <a:solidFill>
                  <a:srgbClr val="FF0000"/>
                </a:solidFill>
              </a:rPr>
              <a:t>huidige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marktmodel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800" b="1" dirty="0" err="1" smtClean="0">
                <a:solidFill>
                  <a:srgbClr val="FF0000"/>
                </a:solidFill>
              </a:rPr>
              <a:t>rekening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houden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>
                <a:solidFill>
                  <a:srgbClr val="FF0000"/>
                </a:solidFill>
              </a:rPr>
              <a:t>met de </a:t>
            </a:r>
            <a:r>
              <a:rPr lang="en-GB" sz="2800" b="1" dirty="0" err="1">
                <a:solidFill>
                  <a:srgbClr val="FF0000"/>
                </a:solidFill>
              </a:rPr>
              <a:t>verantwoordelijkheden</a:t>
            </a:r>
            <a:r>
              <a:rPr lang="en-GB" sz="2800" b="1" dirty="0">
                <a:solidFill>
                  <a:srgbClr val="FF0000"/>
                </a:solidFill>
              </a:rPr>
              <a:t> van de </a:t>
            </a:r>
            <a:r>
              <a:rPr lang="en-GB" sz="2800" b="1" dirty="0" err="1" smtClean="0">
                <a:solidFill>
                  <a:srgbClr val="FF0000"/>
                </a:solidFill>
              </a:rPr>
              <a:t>marktpartijen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FEBEG NL Template presenta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FEBEG NL Template presentatie</Template>
  <TotalTime>1652</TotalTime>
  <Words>1432</Words>
  <Application>Microsoft Office PowerPoint</Application>
  <PresentationFormat>Diavoorstelling (4:3)</PresentationFormat>
  <Paragraphs>380</Paragraphs>
  <Slides>25</Slides>
  <Notes>25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FEBEG NL Template presentatie</vt:lpstr>
      <vt:lpstr> Beleidsplatform slimme netten </vt:lpstr>
      <vt:lpstr>LEDEN</vt:lpstr>
      <vt:lpstr>Inhoud</vt:lpstr>
      <vt:lpstr>Markt in evolutie…</vt:lpstr>
      <vt:lpstr>FLEX als economisch efficiënte oplossing</vt:lpstr>
      <vt:lpstr>FLEX via commerciële partijen</vt:lpstr>
      <vt:lpstr>Commerciële marktrollen</vt:lpstr>
      <vt:lpstr>Nieuwe servicerollen</vt:lpstr>
      <vt:lpstr>Nieuwe servicerollen</vt:lpstr>
      <vt:lpstr>Centrale rol BRP….</vt:lpstr>
      <vt:lpstr>…. in alle timeframes</vt:lpstr>
      <vt:lpstr>Respect rol BRP/leverancier</vt:lpstr>
      <vt:lpstr>Respect rol BRP/leverancier</vt:lpstr>
      <vt:lpstr>Vb Flexibele toegang </vt:lpstr>
      <vt:lpstr>Vb Flexibele toegang </vt:lpstr>
      <vt:lpstr> vb R3 Dynamisch profiel </vt:lpstr>
      <vt:lpstr> vb R3 Dynamisch profiel </vt:lpstr>
      <vt:lpstr>Vb R3 Dynamisch profiel (2014)</vt:lpstr>
      <vt:lpstr>Faciliterende rol ATRIAS</vt:lpstr>
      <vt:lpstr>Faciliterende rol ATRIAS</vt:lpstr>
      <vt:lpstr>Rol Atrias - FLEX &amp; Congestiebeheer Voorbeeld van mechanisme     </vt:lpstr>
      <vt:lpstr>Rol Atrias - Inhouse commerciële flexibiliteitsacties  </vt:lpstr>
      <vt:lpstr>Besluit</vt:lpstr>
      <vt:lpstr>VRAGEN</vt:lpstr>
      <vt:lpstr>CONTACT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katharina bonte</dc:creator>
  <cp:lastModifiedBy>visitor</cp:lastModifiedBy>
  <cp:revision>115</cp:revision>
  <cp:lastPrinted>2013-06-21T10:31:32Z</cp:lastPrinted>
  <dcterms:created xsi:type="dcterms:W3CDTF">2013-06-05T10:47:57Z</dcterms:created>
  <dcterms:modified xsi:type="dcterms:W3CDTF">2013-06-24T11:44:51Z</dcterms:modified>
</cp:coreProperties>
</file>